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2" r:id="rId3"/>
    <p:sldId id="257" r:id="rId4"/>
    <p:sldId id="259" r:id="rId5"/>
    <p:sldId id="273" r:id="rId6"/>
    <p:sldId id="265" r:id="rId7"/>
    <p:sldId id="274" r:id="rId8"/>
    <p:sldId id="266" r:id="rId9"/>
    <p:sldId id="267" r:id="rId10"/>
    <p:sldId id="275" r:id="rId11"/>
    <p:sldId id="276" r:id="rId12"/>
    <p:sldId id="277" r:id="rId13"/>
    <p:sldId id="278" r:id="rId14"/>
    <p:sldId id="258" r:id="rId15"/>
    <p:sldId id="262" r:id="rId16"/>
    <p:sldId id="279" r:id="rId17"/>
    <p:sldId id="271" r:id="rId18"/>
    <p:sldId id="260" r:id="rId19"/>
    <p:sldId id="281" r:id="rId20"/>
    <p:sldId id="280" r:id="rId21"/>
    <p:sldId id="261" r:id="rId22"/>
    <p:sldId id="263" r:id="rId23"/>
    <p:sldId id="268" r:id="rId24"/>
    <p:sldId id="269" r:id="rId25"/>
    <p:sldId id="264"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3" autoAdjust="0"/>
    <p:restoredTop sz="94660"/>
  </p:normalViewPr>
  <p:slideViewPr>
    <p:cSldViewPr snapToGrid="0">
      <p:cViewPr varScale="1">
        <p:scale>
          <a:sx n="86" d="100"/>
          <a:sy n="86" d="100"/>
        </p:scale>
        <p:origin x="331"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tr-TR"/>
              <a:t>Asıl başlık stili için tıklatın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12/22/2020</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12/22/2020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12/22/2020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12/22/2020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tr-TR"/>
              <a:t>Asıl başlık stili için tıklatın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12/22/2020</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tr-TR"/>
              <a:t>Asıl başlık stili için tıklatın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12/22/2020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tr-TR"/>
              <a:t>Asıl başlık stili için tıklatın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12/22/2020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12/22/2020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12/22/2020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tr-TR"/>
              <a:t>Asıl başlık stili için tıklatın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12/22/2020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12/22/2020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tr-TR"/>
              <a:t>Asıl başlık stili için tıklatın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12/22/2020</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999990" y="3803879"/>
            <a:ext cx="8496560" cy="1086237"/>
          </a:xfrm>
        </p:spPr>
        <p:txBody>
          <a:bodyPr>
            <a:normAutofit/>
          </a:bodyPr>
          <a:lstStyle/>
          <a:p>
            <a:r>
              <a:rPr lang="tr-TR" sz="2800" b="1" dirty="0">
                <a:latin typeface="Adobe Gothic Std B" panose="020B0800000000000000" pitchFamily="34" charset="-128"/>
                <a:ea typeface="Adobe Gothic Std B" panose="020B0800000000000000" pitchFamily="34" charset="-128"/>
              </a:rPr>
              <a:t>KÜLTÜRPARK KOMİSYONU DEĞERLENDİRME RAPORU</a:t>
            </a:r>
          </a:p>
        </p:txBody>
      </p:sp>
      <p:pic>
        <p:nvPicPr>
          <p:cNvPr id="4" name="Resim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01251" y="1371600"/>
            <a:ext cx="5909399" cy="2057400"/>
          </a:xfrm>
          <a:prstGeom prst="rect">
            <a:avLst/>
          </a:prstGeom>
          <a:noFill/>
          <a:ln>
            <a:noFill/>
          </a:ln>
        </p:spPr>
      </p:pic>
      <p:sp>
        <p:nvSpPr>
          <p:cNvPr id="5" name="Dikdörtgen 4"/>
          <p:cNvSpPr/>
          <p:nvPr/>
        </p:nvSpPr>
        <p:spPr>
          <a:xfrm>
            <a:off x="628650" y="5264995"/>
            <a:ext cx="7467600" cy="830997"/>
          </a:xfrm>
          <a:prstGeom prst="rect">
            <a:avLst/>
          </a:prstGeom>
        </p:spPr>
        <p:txBody>
          <a:bodyPr wrap="square">
            <a:spAutoFit/>
          </a:bodyPr>
          <a:lstStyle/>
          <a:p>
            <a:pPr algn="ctr">
              <a:spcAft>
                <a:spcPts val="0"/>
              </a:spcAft>
            </a:pPr>
            <a:r>
              <a:rPr lang="tr-TR" sz="1600" b="1" kern="800" dirty="0">
                <a:latin typeface="Verdana" panose="020B0604030504040204" pitchFamily="34" charset="0"/>
                <a:ea typeface="Times New Roman" panose="02020603050405020304" pitchFamily="18" charset="0"/>
                <a:cs typeface="Arial" panose="020B0604020202020204" pitchFamily="34" charset="0"/>
              </a:rPr>
              <a:t>Dönem Sekreterliği: </a:t>
            </a:r>
            <a:r>
              <a:rPr lang="tr-TR" sz="1600" kern="800" dirty="0">
                <a:latin typeface="Verdana" panose="020B0604030504040204" pitchFamily="34" charset="0"/>
                <a:ea typeface="Times New Roman" panose="02020603050405020304" pitchFamily="18" charset="0"/>
                <a:cs typeface="Arial" panose="020B0604020202020204" pitchFamily="34" charset="0"/>
              </a:rPr>
              <a:t>TMMOB Maden Mühendisleri Odası İzmir Şubesi</a:t>
            </a:r>
            <a:endParaRPr lang="tr-TR" sz="1600" dirty="0">
              <a:latin typeface="Times New Roman TUR"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tr-TR" sz="1600" kern="800" dirty="0">
                <a:latin typeface="Verdana" panose="020B0604030504040204" pitchFamily="34" charset="0"/>
                <a:ea typeface="Times New Roman" panose="02020603050405020304" pitchFamily="18" charset="0"/>
                <a:cs typeface="Arial" panose="020B0604020202020204" pitchFamily="34" charset="0"/>
              </a:rPr>
              <a:t>154 Sok. Ufuk </a:t>
            </a:r>
            <a:r>
              <a:rPr lang="tr-TR" sz="1600" kern="800" dirty="0" err="1">
                <a:latin typeface="Verdana" panose="020B0604030504040204" pitchFamily="34" charset="0"/>
                <a:ea typeface="Times New Roman" panose="02020603050405020304" pitchFamily="18" charset="0"/>
                <a:cs typeface="Arial" panose="020B0604020202020204" pitchFamily="34" charset="0"/>
              </a:rPr>
              <a:t>Aprt</a:t>
            </a:r>
            <a:r>
              <a:rPr lang="tr-TR" sz="1600" kern="800" dirty="0">
                <a:latin typeface="Verdana" panose="020B0604030504040204" pitchFamily="34" charset="0"/>
                <a:ea typeface="Times New Roman" panose="02020603050405020304" pitchFamily="18" charset="0"/>
                <a:cs typeface="Arial" panose="020B0604020202020204" pitchFamily="34" charset="0"/>
              </a:rPr>
              <a:t>. No:6 D:1 Bornova-İzmir / Tel: 0232 388 05 20 / Faks: 0232 339 40 64 / E-posta: sekreterlik@tmmobizmir.org</a:t>
            </a:r>
            <a:endParaRPr lang="tr-TR" sz="1600" dirty="0">
              <a:effectLst/>
              <a:latin typeface="Times New Roman TUR"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42156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219200" y="6405568"/>
            <a:ext cx="11468100" cy="452432"/>
          </a:xfrm>
          <a:prstGeom prst="rect">
            <a:avLst/>
          </a:prstGeom>
        </p:spPr>
        <p:txBody>
          <a:bodyPr wrap="square">
            <a:spAutoFit/>
          </a:bodyPr>
          <a:lstStyle/>
          <a:p>
            <a:pPr>
              <a:lnSpc>
                <a:spcPct val="130000"/>
              </a:lnSpc>
              <a:spcAft>
                <a:spcPts val="0"/>
              </a:spcAft>
            </a:pPr>
            <a:r>
              <a:rPr lang="tr-TR" b="1" dirty="0">
                <a:latin typeface="Verdana" panose="020B0604030504040204" pitchFamily="34" charset="0"/>
                <a:ea typeface="Times New Roman" panose="02020603050405020304" pitchFamily="18" charset="0"/>
                <a:cs typeface="Arial" panose="020B0604020202020204" pitchFamily="34" charset="0"/>
              </a:rPr>
              <a:t>TÜRK MÜHENDİS VE MİMAR ODALARI BİRLİĞİİZMİR İL KOORDİNASYON KURULU</a:t>
            </a:r>
            <a:endParaRPr lang="tr-TR" sz="2800" dirty="0">
              <a:effectLst/>
              <a:latin typeface="Times New Roman" panose="02020603050405020304" pitchFamily="18" charset="0"/>
              <a:ea typeface="Times New Roman" panose="02020603050405020304" pitchFamily="18" charset="0"/>
            </a:endParaRPr>
          </a:p>
        </p:txBody>
      </p:sp>
      <p:pic>
        <p:nvPicPr>
          <p:cNvPr id="5" name="Resim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69372" y="109532"/>
            <a:ext cx="1312545" cy="685800"/>
          </a:xfrm>
          <a:prstGeom prst="rect">
            <a:avLst/>
          </a:prstGeom>
          <a:noFill/>
          <a:ln>
            <a:noFill/>
          </a:ln>
        </p:spPr>
      </p:pic>
      <p:sp>
        <p:nvSpPr>
          <p:cNvPr id="6" name="Dikdörtgen 5"/>
          <p:cNvSpPr/>
          <p:nvPr/>
        </p:nvSpPr>
        <p:spPr>
          <a:xfrm>
            <a:off x="1074008" y="708232"/>
            <a:ext cx="9358859" cy="368755"/>
          </a:xfrm>
          <a:prstGeom prst="rect">
            <a:avLst/>
          </a:prstGeom>
        </p:spPr>
        <p:txBody>
          <a:bodyPr wrap="square">
            <a:spAutoFit/>
          </a:bodyPr>
          <a:lstStyle/>
          <a:p>
            <a:pPr lvl="0" algn="just">
              <a:lnSpc>
                <a:spcPct val="107000"/>
              </a:lnSpc>
              <a:spcAft>
                <a:spcPts val="800"/>
              </a:spcAft>
              <a:tabLst>
                <a:tab pos="450215" algn="l"/>
              </a:tabLst>
            </a:pPr>
            <a:r>
              <a:rPr lang="tr-TR" b="1" u="sng" dirty="0">
                <a:latin typeface="Times New Roman" panose="02020603050405020304" pitchFamily="18" charset="0"/>
                <a:ea typeface="Times New Roman" panose="02020603050405020304" pitchFamily="18" charset="0"/>
              </a:rPr>
              <a:t>TEMEL KULLANIM KARARLARINA VE ALANIN YÖNETİME DAİR BEKLENTİLER</a:t>
            </a:r>
            <a:endParaRPr lang="tr-TR" b="1" u="sng" dirty="0">
              <a:effectLst/>
              <a:latin typeface="Times New Roman" panose="02020603050405020304" pitchFamily="18" charset="0"/>
              <a:ea typeface="Times New Roman" panose="02020603050405020304" pitchFamily="18" charset="0"/>
            </a:endParaRPr>
          </a:p>
        </p:txBody>
      </p:sp>
      <p:sp>
        <p:nvSpPr>
          <p:cNvPr id="9" name="Dikdörtgen 8"/>
          <p:cNvSpPr/>
          <p:nvPr/>
        </p:nvSpPr>
        <p:spPr>
          <a:xfrm>
            <a:off x="1132114" y="1295567"/>
            <a:ext cx="10293530" cy="923330"/>
          </a:xfrm>
          <a:prstGeom prst="rect">
            <a:avLst/>
          </a:prstGeom>
        </p:spPr>
        <p:txBody>
          <a:bodyPr wrap="square">
            <a:spAutoFit/>
          </a:bodyPr>
          <a:lstStyle/>
          <a:p>
            <a:pPr lvl="0" algn="just">
              <a:spcAft>
                <a:spcPts val="0"/>
              </a:spcAft>
              <a:tabLst>
                <a:tab pos="504825" algn="l"/>
              </a:tabLst>
            </a:pPr>
            <a:r>
              <a:rPr lang="tr-TR" dirty="0">
                <a:solidFill>
                  <a:srgbClr val="000000"/>
                </a:solidFill>
                <a:latin typeface="Times New Roman" panose="02020603050405020304" pitchFamily="18" charset="0"/>
                <a:ea typeface="Calibri" panose="020F0502020204030204" pitchFamily="34" charset="0"/>
              </a:rPr>
              <a:t>17. Kent içi ulaşım politikasına bağlı olarak yapılmaya başlanılan bisiklet yolları için Kültürpark içerisinde bisiklet rotası/rotaları belirlenmesi gereklidir.</a:t>
            </a:r>
          </a:p>
          <a:p>
            <a:pPr marL="457200" algn="just">
              <a:spcAft>
                <a:spcPts val="0"/>
              </a:spcAft>
            </a:pPr>
            <a:r>
              <a:rPr lang="tr-TR" dirty="0">
                <a:solidFill>
                  <a:srgbClr val="000000"/>
                </a:solidFill>
                <a:latin typeface="Times New Roman" panose="02020603050405020304" pitchFamily="18" charset="0"/>
                <a:ea typeface="Calibri" panose="020F0502020204030204" pitchFamily="34" charset="0"/>
              </a:rPr>
              <a:t> </a:t>
            </a:r>
          </a:p>
        </p:txBody>
      </p:sp>
      <p:sp>
        <p:nvSpPr>
          <p:cNvPr id="10" name="Dikdörtgen 9"/>
          <p:cNvSpPr/>
          <p:nvPr/>
        </p:nvSpPr>
        <p:spPr>
          <a:xfrm>
            <a:off x="1132114" y="2252989"/>
            <a:ext cx="10293530" cy="646331"/>
          </a:xfrm>
          <a:prstGeom prst="rect">
            <a:avLst/>
          </a:prstGeom>
        </p:spPr>
        <p:txBody>
          <a:bodyPr wrap="square">
            <a:spAutoFit/>
          </a:bodyPr>
          <a:lstStyle/>
          <a:p>
            <a:pPr marL="457200" algn="just">
              <a:spcAft>
                <a:spcPts val="0"/>
              </a:spcAft>
            </a:pPr>
            <a:r>
              <a:rPr lang="tr-TR" dirty="0">
                <a:solidFill>
                  <a:srgbClr val="000000"/>
                </a:solidFill>
                <a:latin typeface="Times New Roman" panose="02020603050405020304" pitchFamily="18" charset="0"/>
                <a:ea typeface="Calibri" panose="020F0502020204030204" pitchFamily="34" charset="0"/>
              </a:rPr>
              <a:t> </a:t>
            </a:r>
          </a:p>
          <a:p>
            <a:pPr lvl="0" algn="just">
              <a:spcAft>
                <a:spcPts val="0"/>
              </a:spcAft>
              <a:tabLst>
                <a:tab pos="485775" algn="l"/>
              </a:tabLst>
            </a:pPr>
            <a:r>
              <a:rPr lang="tr-TR" dirty="0">
                <a:solidFill>
                  <a:srgbClr val="000000"/>
                </a:solidFill>
                <a:latin typeface="Times New Roman" panose="02020603050405020304" pitchFamily="18" charset="0"/>
                <a:ea typeface="Calibri" panose="020F0502020204030204" pitchFamily="34" charset="0"/>
              </a:rPr>
              <a:t>18. Koruma Amaçlı İmar Planının başlangıç ve bitişine dair uygulama programının yapılması,</a:t>
            </a:r>
          </a:p>
        </p:txBody>
      </p:sp>
      <p:sp>
        <p:nvSpPr>
          <p:cNvPr id="11" name="Google Shape;272;p13"/>
          <p:cNvSpPr txBox="1"/>
          <p:nvPr/>
        </p:nvSpPr>
        <p:spPr>
          <a:xfrm>
            <a:off x="1344476" y="1839806"/>
            <a:ext cx="10189029" cy="644311"/>
          </a:xfrm>
          <a:prstGeom prst="rect">
            <a:avLst/>
          </a:prstGeom>
          <a:noFill/>
          <a:ln>
            <a:noFill/>
          </a:ln>
        </p:spPr>
        <p:txBody>
          <a:bodyPr spcFirstLastPara="1" wrap="square" lIns="0" tIns="12225" rIns="0" bIns="0" anchor="t" anchorCtr="0">
            <a:noAutofit/>
          </a:bodyPr>
          <a:lstStyle/>
          <a:p>
            <a:pPr marL="0" marR="0" lvl="0" indent="0" algn="l" rtl="0">
              <a:lnSpc>
                <a:spcPct val="93000"/>
              </a:lnSpc>
              <a:spcBef>
                <a:spcPts val="1400"/>
              </a:spcBef>
              <a:spcAft>
                <a:spcPts val="0"/>
              </a:spcAft>
              <a:buClr>
                <a:srgbClr val="C00000"/>
              </a:buClr>
              <a:buSzPts val="1400"/>
              <a:buFont typeface="Arial"/>
              <a:buNone/>
            </a:pPr>
            <a:r>
              <a:rPr lang="en-US" sz="1400" b="1" i="0" u="none" dirty="0">
                <a:solidFill>
                  <a:srgbClr val="C00000"/>
                </a:solidFill>
                <a:latin typeface="Arial"/>
                <a:ea typeface="Arial"/>
                <a:cs typeface="Arial"/>
                <a:sym typeface="Arial"/>
              </a:rPr>
              <a:t>Plan </a:t>
            </a:r>
            <a:r>
              <a:rPr lang="en-US" sz="1400" b="1" i="0" u="none" dirty="0" err="1">
                <a:solidFill>
                  <a:srgbClr val="C00000"/>
                </a:solidFill>
                <a:latin typeface="Arial"/>
                <a:ea typeface="Arial"/>
                <a:cs typeface="Arial"/>
                <a:sym typeface="Arial"/>
              </a:rPr>
              <a:t>Notlarına</a:t>
            </a:r>
            <a:r>
              <a:rPr lang="en-US" sz="1400" b="1" i="0" u="none" dirty="0">
                <a:solidFill>
                  <a:srgbClr val="C00000"/>
                </a:solidFill>
                <a:latin typeface="Arial"/>
                <a:ea typeface="Arial"/>
                <a:cs typeface="Arial"/>
                <a:sym typeface="Arial"/>
              </a:rPr>
              <a:t>; “</a:t>
            </a:r>
            <a:r>
              <a:rPr lang="en-US" sz="1400" b="1" i="1" u="none" dirty="0" err="1">
                <a:solidFill>
                  <a:srgbClr val="C00000"/>
                </a:solidFill>
                <a:latin typeface="Arial"/>
                <a:ea typeface="Arial"/>
                <a:cs typeface="Arial"/>
                <a:sym typeface="Arial"/>
              </a:rPr>
              <a:t>Hazırlanacak</a:t>
            </a:r>
            <a:r>
              <a:rPr lang="en-US" sz="1400" b="1" i="1" u="none" dirty="0">
                <a:solidFill>
                  <a:srgbClr val="C00000"/>
                </a:solidFill>
                <a:latin typeface="Arial"/>
                <a:ea typeface="Arial"/>
                <a:cs typeface="Arial"/>
                <a:sym typeface="Arial"/>
              </a:rPr>
              <a:t> </a:t>
            </a:r>
            <a:r>
              <a:rPr lang="en-US" sz="1400" b="1" i="1" u="none" dirty="0" err="1">
                <a:solidFill>
                  <a:srgbClr val="C00000"/>
                </a:solidFill>
                <a:latin typeface="Arial"/>
                <a:ea typeface="Arial"/>
                <a:cs typeface="Arial"/>
                <a:sym typeface="Arial"/>
              </a:rPr>
              <a:t>Kentsel</a:t>
            </a:r>
            <a:r>
              <a:rPr lang="en-US" sz="1400" b="1" i="1" u="none" dirty="0">
                <a:solidFill>
                  <a:srgbClr val="C00000"/>
                </a:solidFill>
                <a:latin typeface="Arial"/>
                <a:ea typeface="Arial"/>
                <a:cs typeface="Arial"/>
                <a:sym typeface="Arial"/>
              </a:rPr>
              <a:t> </a:t>
            </a:r>
            <a:r>
              <a:rPr lang="en-US" sz="1400" b="1" i="1" u="none" dirty="0" err="1">
                <a:solidFill>
                  <a:srgbClr val="C00000"/>
                </a:solidFill>
                <a:latin typeface="Arial"/>
                <a:ea typeface="Arial"/>
                <a:cs typeface="Arial"/>
                <a:sym typeface="Arial"/>
              </a:rPr>
              <a:t>Tasarım</a:t>
            </a:r>
            <a:r>
              <a:rPr lang="en-US" sz="1400" b="1" i="1" u="none" dirty="0">
                <a:solidFill>
                  <a:srgbClr val="C00000"/>
                </a:solidFill>
                <a:latin typeface="Arial"/>
                <a:ea typeface="Arial"/>
                <a:cs typeface="Arial"/>
                <a:sym typeface="Arial"/>
              </a:rPr>
              <a:t>/</a:t>
            </a:r>
            <a:r>
              <a:rPr lang="en-US" sz="1400" b="1" i="1" u="none" dirty="0" err="1">
                <a:solidFill>
                  <a:srgbClr val="C00000"/>
                </a:solidFill>
                <a:latin typeface="Arial"/>
                <a:ea typeface="Arial"/>
                <a:cs typeface="Arial"/>
                <a:sym typeface="Arial"/>
              </a:rPr>
              <a:t>Peyzaj</a:t>
            </a:r>
            <a:r>
              <a:rPr lang="en-US" sz="1400" b="1" i="1" u="none" dirty="0">
                <a:solidFill>
                  <a:srgbClr val="C00000"/>
                </a:solidFill>
                <a:latin typeface="Arial"/>
                <a:ea typeface="Arial"/>
                <a:cs typeface="Arial"/>
                <a:sym typeface="Arial"/>
              </a:rPr>
              <a:t> </a:t>
            </a:r>
            <a:r>
              <a:rPr lang="en-US" sz="1400" b="1" i="1" u="none" dirty="0" err="1">
                <a:solidFill>
                  <a:srgbClr val="C00000"/>
                </a:solidFill>
                <a:latin typeface="Arial"/>
                <a:ea typeface="Arial"/>
                <a:cs typeface="Arial"/>
                <a:sym typeface="Arial"/>
              </a:rPr>
              <a:t>Projesinde</a:t>
            </a:r>
            <a:r>
              <a:rPr lang="en-US" sz="1400" b="1" i="1" u="none" dirty="0">
                <a:solidFill>
                  <a:srgbClr val="C00000"/>
                </a:solidFill>
                <a:latin typeface="Arial"/>
                <a:ea typeface="Arial"/>
                <a:cs typeface="Arial"/>
                <a:sym typeface="Arial"/>
              </a:rPr>
              <a:t> </a:t>
            </a:r>
            <a:r>
              <a:rPr lang="en-US" sz="1400" b="1" i="1" u="none" dirty="0" err="1">
                <a:solidFill>
                  <a:srgbClr val="C00000"/>
                </a:solidFill>
                <a:latin typeface="Arial"/>
                <a:ea typeface="Arial"/>
                <a:cs typeface="Arial"/>
                <a:sym typeface="Arial"/>
              </a:rPr>
              <a:t>bisiklet</a:t>
            </a:r>
            <a:r>
              <a:rPr lang="en-US" sz="1400" b="1" i="1" u="none" dirty="0">
                <a:solidFill>
                  <a:srgbClr val="C00000"/>
                </a:solidFill>
                <a:latin typeface="Arial"/>
                <a:ea typeface="Arial"/>
                <a:cs typeface="Arial"/>
                <a:sym typeface="Arial"/>
              </a:rPr>
              <a:t> </a:t>
            </a:r>
            <a:r>
              <a:rPr lang="en-US" sz="1400" b="1" i="1" u="none" dirty="0" err="1">
                <a:solidFill>
                  <a:srgbClr val="C00000"/>
                </a:solidFill>
                <a:latin typeface="Arial"/>
                <a:ea typeface="Arial"/>
                <a:cs typeface="Arial"/>
                <a:sym typeface="Arial"/>
              </a:rPr>
              <a:t>yolu</a:t>
            </a:r>
            <a:r>
              <a:rPr lang="en-US" sz="1400" b="1" i="1" u="none" dirty="0">
                <a:solidFill>
                  <a:srgbClr val="C00000"/>
                </a:solidFill>
                <a:latin typeface="Arial"/>
                <a:ea typeface="Arial"/>
                <a:cs typeface="Arial"/>
                <a:sym typeface="Arial"/>
              </a:rPr>
              <a:t> </a:t>
            </a:r>
            <a:r>
              <a:rPr lang="en-US" sz="1400" b="1" i="1" u="none" dirty="0" err="1">
                <a:solidFill>
                  <a:srgbClr val="C00000"/>
                </a:solidFill>
                <a:latin typeface="Arial"/>
                <a:ea typeface="Arial"/>
                <a:cs typeface="Arial"/>
                <a:sym typeface="Arial"/>
              </a:rPr>
              <a:t>belirlenecektir</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şeklinde</a:t>
            </a:r>
            <a:r>
              <a:rPr lang="en-US" sz="1400" b="1" i="0" u="none" dirty="0">
                <a:solidFill>
                  <a:srgbClr val="C00000"/>
                </a:solidFill>
                <a:latin typeface="Arial"/>
                <a:ea typeface="Arial"/>
                <a:cs typeface="Arial"/>
                <a:sym typeface="Arial"/>
              </a:rPr>
              <a:t> plan </a:t>
            </a:r>
            <a:r>
              <a:rPr lang="en-US" sz="1400" b="1" i="0" u="none" dirty="0" err="1">
                <a:solidFill>
                  <a:srgbClr val="C00000"/>
                </a:solidFill>
                <a:latin typeface="Arial"/>
                <a:ea typeface="Arial"/>
                <a:cs typeface="Arial"/>
                <a:sym typeface="Arial"/>
              </a:rPr>
              <a:t>notu</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eklenmiştir</a:t>
            </a:r>
            <a:r>
              <a:rPr lang="en-US" sz="1400" b="1" i="0" u="none" dirty="0">
                <a:solidFill>
                  <a:srgbClr val="C00000"/>
                </a:solidFill>
                <a:latin typeface="Arial"/>
                <a:ea typeface="Arial"/>
                <a:cs typeface="Arial"/>
                <a:sym typeface="Arial"/>
              </a:rPr>
              <a:t>. (Plan </a:t>
            </a:r>
            <a:r>
              <a:rPr lang="en-US" sz="1400" b="1" i="0" u="none" dirty="0" err="1">
                <a:solidFill>
                  <a:srgbClr val="C00000"/>
                </a:solidFill>
                <a:latin typeface="Arial"/>
                <a:ea typeface="Arial"/>
                <a:cs typeface="Arial"/>
                <a:sym typeface="Arial"/>
              </a:rPr>
              <a:t>Notu</a:t>
            </a:r>
            <a:r>
              <a:rPr lang="en-US" sz="1400" b="1" i="0" u="none" dirty="0">
                <a:solidFill>
                  <a:srgbClr val="C00000"/>
                </a:solidFill>
                <a:latin typeface="Arial"/>
                <a:ea typeface="Arial"/>
                <a:cs typeface="Arial"/>
                <a:sym typeface="Arial"/>
              </a:rPr>
              <a:t> 8)</a:t>
            </a:r>
            <a:endParaRPr dirty="0"/>
          </a:p>
          <a:p>
            <a:pPr marL="0" marR="0" lvl="0" indent="0" algn="l" rtl="0">
              <a:lnSpc>
                <a:spcPct val="100000"/>
              </a:lnSpc>
              <a:spcBef>
                <a:spcPts val="1400"/>
              </a:spcBef>
              <a:spcAft>
                <a:spcPts val="0"/>
              </a:spcAft>
              <a:buNone/>
            </a:pPr>
            <a:endParaRPr sz="1400" b="1" i="0" u="none" dirty="0">
              <a:solidFill>
                <a:srgbClr val="C00000"/>
              </a:solidFill>
              <a:latin typeface="Arial"/>
              <a:ea typeface="Arial"/>
              <a:cs typeface="Arial"/>
              <a:sym typeface="Arial"/>
            </a:endParaRPr>
          </a:p>
        </p:txBody>
      </p:sp>
      <p:sp>
        <p:nvSpPr>
          <p:cNvPr id="12" name="Google Shape;288;p14"/>
          <p:cNvSpPr txBox="1"/>
          <p:nvPr/>
        </p:nvSpPr>
        <p:spPr>
          <a:xfrm>
            <a:off x="1344476" y="3029274"/>
            <a:ext cx="9959250" cy="1251322"/>
          </a:xfrm>
          <a:prstGeom prst="rect">
            <a:avLst/>
          </a:prstGeom>
          <a:noFill/>
          <a:ln>
            <a:noFill/>
          </a:ln>
        </p:spPr>
        <p:txBody>
          <a:bodyPr spcFirstLastPara="1" wrap="square" lIns="0" tIns="12225" rIns="0" bIns="0" anchor="t" anchorCtr="0">
            <a:noAutofit/>
          </a:bodyPr>
          <a:lstStyle/>
          <a:p>
            <a:pPr marL="0" marR="0" lvl="0" indent="0" algn="l" rtl="0">
              <a:lnSpc>
                <a:spcPct val="93000"/>
              </a:lnSpc>
              <a:spcBef>
                <a:spcPts val="0"/>
              </a:spcBef>
              <a:spcAft>
                <a:spcPts val="0"/>
              </a:spcAft>
              <a:buClr>
                <a:srgbClr val="C00000"/>
              </a:buClr>
              <a:buSzPts val="1100"/>
              <a:buFont typeface="Arial"/>
              <a:buNone/>
            </a:pPr>
            <a:r>
              <a:rPr lang="en-US" sz="1400" b="1" i="0" u="none" dirty="0" err="1">
                <a:solidFill>
                  <a:srgbClr val="C00000"/>
                </a:solidFill>
                <a:latin typeface="Arial"/>
                <a:ea typeface="Arial"/>
                <a:cs typeface="Arial"/>
                <a:sym typeface="Arial"/>
              </a:rPr>
              <a:t>Söz</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konusu</a:t>
            </a:r>
            <a:r>
              <a:rPr lang="en-US" sz="1400" b="1" i="0" u="none" dirty="0">
                <a:solidFill>
                  <a:srgbClr val="C00000"/>
                </a:solidFill>
                <a:latin typeface="Arial"/>
                <a:ea typeface="Arial"/>
                <a:cs typeface="Arial"/>
                <a:sym typeface="Arial"/>
              </a:rPr>
              <a:t> sit </a:t>
            </a:r>
            <a:r>
              <a:rPr lang="en-US" sz="1400" b="1" i="0" u="none" dirty="0" err="1">
                <a:solidFill>
                  <a:srgbClr val="C00000"/>
                </a:solidFill>
                <a:latin typeface="Arial"/>
                <a:ea typeface="Arial"/>
                <a:cs typeface="Arial"/>
                <a:sym typeface="Arial"/>
              </a:rPr>
              <a:t>alanına</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yönelik</a:t>
            </a:r>
            <a:r>
              <a:rPr lang="en-US" sz="1400" b="1" i="0" u="none" dirty="0">
                <a:solidFill>
                  <a:srgbClr val="C00000"/>
                </a:solidFill>
                <a:latin typeface="Arial"/>
                <a:ea typeface="Arial"/>
                <a:cs typeface="Arial"/>
                <a:sym typeface="Arial"/>
              </a:rPr>
              <a:t> 1 </a:t>
            </a:r>
            <a:r>
              <a:rPr lang="en-US" sz="1400" b="1" i="0" u="none" dirty="0" err="1">
                <a:solidFill>
                  <a:srgbClr val="C00000"/>
                </a:solidFill>
                <a:latin typeface="Arial"/>
                <a:ea typeface="Arial"/>
                <a:cs typeface="Arial"/>
                <a:sym typeface="Arial"/>
              </a:rPr>
              <a:t>Sayılı</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Cumhurbaşkanlığı</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Teşkilatı</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Hakkında</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Cumhurbaşkanlığı</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Kararname</a:t>
            </a:r>
            <a:r>
              <a:rPr lang="tr-TR" sz="1400" b="1" i="0" u="none" dirty="0">
                <a:solidFill>
                  <a:srgbClr val="C00000"/>
                </a:solidFill>
                <a:latin typeface="Arial"/>
                <a:ea typeface="Arial"/>
                <a:cs typeface="Arial"/>
                <a:sym typeface="Arial"/>
              </a:rPr>
              <a:t>+</a:t>
            </a:r>
            <a:r>
              <a:rPr lang="en-US" sz="1400" b="1" i="0" u="none" dirty="0" err="1">
                <a:solidFill>
                  <a:srgbClr val="C00000"/>
                </a:solidFill>
                <a:latin typeface="Arial"/>
                <a:ea typeface="Arial"/>
                <a:cs typeface="Arial"/>
                <a:sym typeface="Arial"/>
              </a:rPr>
              <a:t>si</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ile</a:t>
            </a:r>
            <a:r>
              <a:rPr lang="en-US" sz="1400" b="1" i="0" u="none" dirty="0">
                <a:solidFill>
                  <a:srgbClr val="C00000"/>
                </a:solidFill>
                <a:latin typeface="Arial"/>
                <a:ea typeface="Arial"/>
                <a:cs typeface="Arial"/>
                <a:sym typeface="Arial"/>
              </a:rPr>
              <a:t> 2863 </a:t>
            </a:r>
            <a:r>
              <a:rPr lang="en-US" sz="1400" b="1" i="0" u="none" dirty="0" err="1">
                <a:solidFill>
                  <a:srgbClr val="C00000"/>
                </a:solidFill>
                <a:latin typeface="Arial"/>
                <a:ea typeface="Arial"/>
                <a:cs typeface="Arial"/>
                <a:sym typeface="Arial"/>
              </a:rPr>
              <a:t>sayılı</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Kültür</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ve</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Tabiat</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Varlıklarını</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Koruma</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Kanunu</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ve</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ilgili</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Yönetmelikleri</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gereği</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hazırlanacak</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Koruma</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Amaçlı</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İmar</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Planı</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önerisi</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Belediye</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Meclisimizce</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karara</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bağlanması</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sonrasında</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öncelikle</a:t>
            </a:r>
            <a:r>
              <a:rPr lang="en-US" sz="1400" b="1" i="0" u="none" dirty="0">
                <a:solidFill>
                  <a:srgbClr val="C00000"/>
                </a:solidFill>
                <a:latin typeface="Arial"/>
                <a:ea typeface="Arial"/>
                <a:cs typeface="Arial"/>
                <a:sym typeface="Arial"/>
              </a:rPr>
              <a:t> İzmir 1 </a:t>
            </a:r>
            <a:r>
              <a:rPr lang="en-US" sz="1400" b="1" i="0" u="none" dirty="0" err="1">
                <a:solidFill>
                  <a:srgbClr val="C00000"/>
                </a:solidFill>
                <a:latin typeface="Arial"/>
                <a:ea typeface="Arial"/>
                <a:cs typeface="Arial"/>
                <a:sym typeface="Arial"/>
              </a:rPr>
              <a:t>Numaralı</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Kültür</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Varlıklarını</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Koruma</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Bölge</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Kurulunca</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değerlendirilecek</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ve</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uygun</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bulunması</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halinde</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onaylanmak</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üzere</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Çevre</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ve</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Şehircilik</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Bakanlığına</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iletilecektir</a:t>
            </a:r>
            <a:r>
              <a:rPr lang="en-US" sz="1400" b="1" i="0" u="none" dirty="0">
                <a:solidFill>
                  <a:srgbClr val="C00000"/>
                </a:solidFill>
                <a:latin typeface="Arial"/>
                <a:ea typeface="Arial"/>
                <a:cs typeface="Arial"/>
                <a:sym typeface="Arial"/>
              </a:rPr>
              <a:t>.</a:t>
            </a:r>
            <a:endParaRPr sz="1400" dirty="0"/>
          </a:p>
          <a:p>
            <a:pPr marL="0" marR="0" lvl="0" indent="0" algn="l" rtl="0">
              <a:lnSpc>
                <a:spcPct val="93000"/>
              </a:lnSpc>
              <a:spcBef>
                <a:spcPts val="1400"/>
              </a:spcBef>
              <a:spcAft>
                <a:spcPts val="0"/>
              </a:spcAft>
              <a:buClr>
                <a:srgbClr val="FFFFFF"/>
              </a:buClr>
              <a:buSzPts val="500"/>
              <a:buFont typeface="Arial"/>
              <a:buNone/>
            </a:pPr>
            <a:endParaRPr sz="1400" b="1" i="0" u="none" dirty="0">
              <a:solidFill>
                <a:srgbClr val="C00000"/>
              </a:solidFill>
              <a:latin typeface="Arial"/>
              <a:ea typeface="Arial"/>
              <a:cs typeface="Arial"/>
              <a:sym typeface="Arial"/>
            </a:endParaRPr>
          </a:p>
          <a:p>
            <a:pPr marL="0" marR="0" lvl="0" indent="0" algn="l" rtl="0">
              <a:lnSpc>
                <a:spcPct val="100000"/>
              </a:lnSpc>
              <a:spcBef>
                <a:spcPts val="1400"/>
              </a:spcBef>
              <a:spcAft>
                <a:spcPts val="0"/>
              </a:spcAft>
              <a:buNone/>
            </a:pPr>
            <a:endParaRPr sz="1400" b="1" i="0" u="none" dirty="0">
              <a:solidFill>
                <a:srgbClr val="C00000"/>
              </a:solidFill>
              <a:latin typeface="Arial"/>
              <a:ea typeface="Arial"/>
              <a:cs typeface="Arial"/>
              <a:sym typeface="Arial"/>
            </a:endParaRPr>
          </a:p>
        </p:txBody>
      </p:sp>
      <p:sp>
        <p:nvSpPr>
          <p:cNvPr id="13" name="Dikdörtgen 12"/>
          <p:cNvSpPr/>
          <p:nvPr/>
        </p:nvSpPr>
        <p:spPr>
          <a:xfrm>
            <a:off x="1103060" y="4280822"/>
            <a:ext cx="10351637" cy="1685077"/>
          </a:xfrm>
          <a:prstGeom prst="rect">
            <a:avLst/>
          </a:prstGeom>
        </p:spPr>
        <p:txBody>
          <a:bodyPr wrap="square">
            <a:spAutoFit/>
          </a:bodyPr>
          <a:lstStyle/>
          <a:p>
            <a:pPr lvl="0" algn="just">
              <a:lnSpc>
                <a:spcPct val="115000"/>
              </a:lnSpc>
              <a:spcAft>
                <a:spcPts val="0"/>
              </a:spcAft>
              <a:tabLst>
                <a:tab pos="450215" algn="l"/>
              </a:tabLst>
            </a:pPr>
            <a:r>
              <a:rPr lang="tr-TR" dirty="0">
                <a:latin typeface="Times New Roman" panose="02020603050405020304" pitchFamily="18" charset="0"/>
                <a:ea typeface="Times New Roman" panose="02020603050405020304" pitchFamily="18" charset="0"/>
              </a:rPr>
              <a:t>19. Yapılan tespit sonucu (İdareye iletilen tespitler) A alanı emsali 2 kat aşmaktadır. Yıkılacak bina metrajları düşürülse bile emsal fazlası olacağı açıktır. Koruma Kurulunun kararları ve Mimarlar Odası İzmir Şubesi tarafından hazırlanan yapı envanteri göz önünde bulundurularak alandaki tüm yapıların tescil, koruma ve yıkım kararlarının emsallerinin ne olduğu bilgisi üzerinden </a:t>
            </a:r>
            <a:r>
              <a:rPr lang="tr-TR" dirty="0">
                <a:solidFill>
                  <a:srgbClr val="000000"/>
                </a:solidFill>
                <a:latin typeface="Times New Roman" panose="02020603050405020304" pitchFamily="18" charset="0"/>
                <a:ea typeface="Calibri" panose="020F0502020204030204" pitchFamily="34" charset="0"/>
              </a:rPr>
              <a:t>kesin olarak, gerekçeleriyle belirlenmesi</a:t>
            </a:r>
            <a:r>
              <a:rPr lang="tr-TR" dirty="0">
                <a:latin typeface="Times New Roman" panose="02020603050405020304" pitchFamily="18" charset="0"/>
                <a:ea typeface="Times New Roman" panose="02020603050405020304" pitchFamily="18" charset="0"/>
              </a:rPr>
              <a:t>,</a:t>
            </a:r>
          </a:p>
          <a:p>
            <a:pPr lvl="0" algn="just">
              <a:lnSpc>
                <a:spcPct val="115000"/>
              </a:lnSpc>
              <a:spcAft>
                <a:spcPts val="0"/>
              </a:spcAft>
              <a:tabLst>
                <a:tab pos="450215" algn="l"/>
              </a:tabLst>
            </a:pPr>
            <a:endParaRPr lang="tr-TR" dirty="0">
              <a:latin typeface="Times New Roman" panose="02020603050405020304" pitchFamily="18" charset="0"/>
              <a:ea typeface="Times New Roman" panose="02020603050405020304" pitchFamily="18" charset="0"/>
            </a:endParaRPr>
          </a:p>
        </p:txBody>
      </p:sp>
      <p:sp>
        <p:nvSpPr>
          <p:cNvPr id="2" name="Dikdörtgen 1"/>
          <p:cNvSpPr/>
          <p:nvPr/>
        </p:nvSpPr>
        <p:spPr>
          <a:xfrm>
            <a:off x="1344476" y="5662098"/>
            <a:ext cx="9854747" cy="292709"/>
          </a:xfrm>
          <a:prstGeom prst="rect">
            <a:avLst/>
          </a:prstGeom>
        </p:spPr>
        <p:txBody>
          <a:bodyPr wrap="square">
            <a:spAutoFit/>
          </a:bodyPr>
          <a:lstStyle/>
          <a:p>
            <a:pPr lvl="0">
              <a:lnSpc>
                <a:spcPct val="93000"/>
              </a:lnSpc>
              <a:spcBef>
                <a:spcPts val="1400"/>
              </a:spcBef>
              <a:buClr>
                <a:srgbClr val="CC0000"/>
              </a:buClr>
              <a:buSzPts val="1400"/>
            </a:pPr>
            <a:r>
              <a:rPr lang="en-US" sz="1400" b="1" dirty="0">
                <a:solidFill>
                  <a:srgbClr val="CC0000"/>
                </a:solidFill>
                <a:latin typeface="Arial"/>
                <a:ea typeface="Arial"/>
                <a:cs typeface="Arial"/>
                <a:sym typeface="Arial"/>
              </a:rPr>
              <a:t>Plan </a:t>
            </a:r>
            <a:r>
              <a:rPr lang="en-US" sz="1400" b="1" dirty="0" err="1">
                <a:solidFill>
                  <a:srgbClr val="CC0000"/>
                </a:solidFill>
                <a:latin typeface="Arial"/>
                <a:ea typeface="Arial"/>
                <a:cs typeface="Arial"/>
                <a:sym typeface="Arial"/>
              </a:rPr>
              <a:t>Raporu</a:t>
            </a:r>
            <a:r>
              <a:rPr lang="en-US" sz="1400" b="1" dirty="0">
                <a:solidFill>
                  <a:srgbClr val="CC0000"/>
                </a:solidFill>
                <a:latin typeface="Arial"/>
                <a:ea typeface="Arial"/>
                <a:cs typeface="Arial"/>
                <a:sym typeface="Arial"/>
              </a:rPr>
              <a:t> </a:t>
            </a:r>
            <a:r>
              <a:rPr lang="en-US" sz="1400" b="1" dirty="0" err="1">
                <a:solidFill>
                  <a:srgbClr val="CC0000"/>
                </a:solidFill>
                <a:latin typeface="Arial"/>
                <a:ea typeface="Arial"/>
                <a:cs typeface="Arial"/>
                <a:sym typeface="Arial"/>
              </a:rPr>
              <a:t>ekinde</a:t>
            </a:r>
            <a:r>
              <a:rPr lang="en-US" sz="1400" b="1" dirty="0">
                <a:solidFill>
                  <a:srgbClr val="CC0000"/>
                </a:solidFill>
                <a:latin typeface="Arial"/>
                <a:ea typeface="Arial"/>
                <a:cs typeface="Arial"/>
                <a:sym typeface="Arial"/>
              </a:rPr>
              <a:t> </a:t>
            </a:r>
            <a:r>
              <a:rPr lang="en-US" sz="1400" b="1" dirty="0" err="1">
                <a:solidFill>
                  <a:srgbClr val="CC0000"/>
                </a:solidFill>
                <a:latin typeface="Arial"/>
                <a:ea typeface="Arial"/>
                <a:cs typeface="Arial"/>
                <a:sym typeface="Arial"/>
              </a:rPr>
              <a:t>yer</a:t>
            </a:r>
            <a:r>
              <a:rPr lang="en-US" sz="1400" b="1" dirty="0">
                <a:solidFill>
                  <a:srgbClr val="CC0000"/>
                </a:solidFill>
                <a:latin typeface="Arial"/>
                <a:ea typeface="Arial"/>
                <a:cs typeface="Arial"/>
                <a:sym typeface="Arial"/>
              </a:rPr>
              <a:t> </a:t>
            </a:r>
            <a:r>
              <a:rPr lang="en-US" sz="1400" b="1" dirty="0" err="1">
                <a:solidFill>
                  <a:srgbClr val="CC0000"/>
                </a:solidFill>
                <a:latin typeface="Arial"/>
                <a:ea typeface="Arial"/>
                <a:cs typeface="Arial"/>
                <a:sym typeface="Arial"/>
              </a:rPr>
              <a:t>alan</a:t>
            </a:r>
            <a:r>
              <a:rPr lang="en-US" sz="1400" b="1" dirty="0">
                <a:solidFill>
                  <a:srgbClr val="CC0000"/>
                </a:solidFill>
                <a:latin typeface="Arial"/>
                <a:ea typeface="Arial"/>
                <a:cs typeface="Arial"/>
                <a:sym typeface="Arial"/>
              </a:rPr>
              <a:t> </a:t>
            </a:r>
            <a:r>
              <a:rPr lang="en-US" sz="1400" b="1" dirty="0" err="1">
                <a:solidFill>
                  <a:srgbClr val="CC0000"/>
                </a:solidFill>
                <a:latin typeface="Arial"/>
                <a:ea typeface="Arial"/>
                <a:cs typeface="Arial"/>
                <a:sym typeface="Arial"/>
              </a:rPr>
              <a:t>Korunacak</a:t>
            </a:r>
            <a:r>
              <a:rPr lang="en-US" sz="1400" b="1" dirty="0">
                <a:solidFill>
                  <a:srgbClr val="CC0000"/>
                </a:solidFill>
                <a:latin typeface="Arial"/>
                <a:ea typeface="Arial"/>
                <a:cs typeface="Arial"/>
                <a:sym typeface="Arial"/>
              </a:rPr>
              <a:t> </a:t>
            </a:r>
            <a:r>
              <a:rPr lang="en-US" sz="1400" b="1" dirty="0" err="1">
                <a:solidFill>
                  <a:srgbClr val="CC0000"/>
                </a:solidFill>
                <a:latin typeface="Arial"/>
                <a:ea typeface="Arial"/>
                <a:cs typeface="Arial"/>
                <a:sym typeface="Arial"/>
              </a:rPr>
              <a:t>Yapı</a:t>
            </a:r>
            <a:r>
              <a:rPr lang="en-US" sz="1400" b="1" dirty="0">
                <a:solidFill>
                  <a:srgbClr val="CC0000"/>
                </a:solidFill>
                <a:latin typeface="Arial"/>
                <a:ea typeface="Arial"/>
                <a:cs typeface="Arial"/>
                <a:sym typeface="Arial"/>
              </a:rPr>
              <a:t> / </a:t>
            </a:r>
            <a:r>
              <a:rPr lang="en-US" sz="1400" b="1" dirty="0" err="1">
                <a:solidFill>
                  <a:srgbClr val="CC0000"/>
                </a:solidFill>
                <a:latin typeface="Arial"/>
                <a:ea typeface="Arial"/>
                <a:cs typeface="Arial"/>
                <a:sym typeface="Arial"/>
              </a:rPr>
              <a:t>Görsel</a:t>
            </a:r>
            <a:r>
              <a:rPr lang="en-US" sz="1400" b="1" dirty="0">
                <a:solidFill>
                  <a:srgbClr val="CC0000"/>
                </a:solidFill>
                <a:latin typeface="Arial"/>
                <a:ea typeface="Arial"/>
                <a:cs typeface="Arial"/>
                <a:sym typeface="Arial"/>
              </a:rPr>
              <a:t> </a:t>
            </a:r>
            <a:r>
              <a:rPr lang="en-US" sz="1400" b="1" dirty="0" err="1">
                <a:solidFill>
                  <a:srgbClr val="CC0000"/>
                </a:solidFill>
                <a:latin typeface="Arial"/>
                <a:ea typeface="Arial"/>
                <a:cs typeface="Arial"/>
                <a:sym typeface="Arial"/>
              </a:rPr>
              <a:t>ve</a:t>
            </a:r>
            <a:r>
              <a:rPr lang="en-US" sz="1400" b="1" dirty="0">
                <a:solidFill>
                  <a:srgbClr val="CC0000"/>
                </a:solidFill>
                <a:latin typeface="Arial"/>
                <a:ea typeface="Arial"/>
                <a:cs typeface="Arial"/>
                <a:sym typeface="Arial"/>
              </a:rPr>
              <a:t> </a:t>
            </a:r>
            <a:r>
              <a:rPr lang="en-US" sz="1400" b="1" dirty="0" err="1">
                <a:solidFill>
                  <a:srgbClr val="CC0000"/>
                </a:solidFill>
                <a:latin typeface="Arial"/>
                <a:ea typeface="Arial"/>
                <a:cs typeface="Arial"/>
                <a:sym typeface="Arial"/>
              </a:rPr>
              <a:t>Çevresel</a:t>
            </a:r>
            <a:r>
              <a:rPr lang="en-US" sz="1400" b="1" dirty="0">
                <a:solidFill>
                  <a:srgbClr val="CC0000"/>
                </a:solidFill>
                <a:latin typeface="Arial"/>
                <a:ea typeface="Arial"/>
                <a:cs typeface="Arial"/>
                <a:sym typeface="Arial"/>
              </a:rPr>
              <a:t> </a:t>
            </a:r>
            <a:r>
              <a:rPr lang="en-US" sz="1400" b="1" dirty="0" err="1">
                <a:solidFill>
                  <a:srgbClr val="CC0000"/>
                </a:solidFill>
                <a:latin typeface="Arial"/>
                <a:ea typeface="Arial"/>
                <a:cs typeface="Arial"/>
                <a:sym typeface="Arial"/>
              </a:rPr>
              <a:t>Değerler</a:t>
            </a:r>
            <a:r>
              <a:rPr lang="en-US" sz="1400" b="1" dirty="0">
                <a:solidFill>
                  <a:srgbClr val="CC0000"/>
                </a:solidFill>
                <a:latin typeface="Arial"/>
                <a:ea typeface="Arial"/>
                <a:cs typeface="Arial"/>
                <a:sym typeface="Arial"/>
              </a:rPr>
              <a:t> </a:t>
            </a:r>
            <a:r>
              <a:rPr lang="en-US" sz="1400" b="1" dirty="0" err="1">
                <a:solidFill>
                  <a:srgbClr val="CC0000"/>
                </a:solidFill>
                <a:latin typeface="Arial"/>
                <a:ea typeface="Arial"/>
                <a:cs typeface="Arial"/>
                <a:sym typeface="Arial"/>
              </a:rPr>
              <a:t>Paftalarında</a:t>
            </a:r>
            <a:r>
              <a:rPr lang="en-US" sz="1400" b="1" dirty="0">
                <a:solidFill>
                  <a:srgbClr val="CC0000"/>
                </a:solidFill>
                <a:latin typeface="Arial"/>
                <a:ea typeface="Arial"/>
                <a:cs typeface="Arial"/>
                <a:sym typeface="Arial"/>
              </a:rPr>
              <a:t> </a:t>
            </a:r>
            <a:r>
              <a:rPr lang="en-US" sz="1400" b="1" dirty="0" err="1">
                <a:solidFill>
                  <a:srgbClr val="CC0000"/>
                </a:solidFill>
                <a:latin typeface="Arial"/>
                <a:ea typeface="Arial"/>
                <a:cs typeface="Arial"/>
                <a:sym typeface="Arial"/>
              </a:rPr>
              <a:t>gösterilmiştir</a:t>
            </a:r>
            <a:r>
              <a:rPr lang="en-US" sz="1400" b="1" dirty="0">
                <a:solidFill>
                  <a:srgbClr val="C00000"/>
                </a:solidFill>
                <a:latin typeface="Arial"/>
                <a:ea typeface="Arial"/>
                <a:cs typeface="Arial"/>
                <a:sym typeface="Arial"/>
              </a:rPr>
              <a:t>.</a:t>
            </a:r>
            <a:endParaRPr lang="en-US" sz="1400" dirty="0"/>
          </a:p>
        </p:txBody>
      </p:sp>
    </p:spTree>
    <p:extLst>
      <p:ext uri="{BB962C8B-B14F-4D97-AF65-F5344CB8AC3E}">
        <p14:creationId xmlns:p14="http://schemas.microsoft.com/office/powerpoint/2010/main" val="2498719496"/>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219200" y="6405568"/>
            <a:ext cx="11468100" cy="452432"/>
          </a:xfrm>
          <a:prstGeom prst="rect">
            <a:avLst/>
          </a:prstGeom>
        </p:spPr>
        <p:txBody>
          <a:bodyPr wrap="square">
            <a:spAutoFit/>
          </a:bodyPr>
          <a:lstStyle/>
          <a:p>
            <a:pPr>
              <a:lnSpc>
                <a:spcPct val="130000"/>
              </a:lnSpc>
              <a:spcAft>
                <a:spcPts val="0"/>
              </a:spcAft>
            </a:pPr>
            <a:r>
              <a:rPr lang="tr-TR" b="1" dirty="0">
                <a:latin typeface="Verdana" panose="020B0604030504040204" pitchFamily="34" charset="0"/>
                <a:ea typeface="Times New Roman" panose="02020603050405020304" pitchFamily="18" charset="0"/>
                <a:cs typeface="Arial" panose="020B0604020202020204" pitchFamily="34" charset="0"/>
              </a:rPr>
              <a:t>TÜRK MÜHENDİS VE MİMAR ODALARI BİRLİĞİİZMİR İL KOORDİNASYON KURULU</a:t>
            </a:r>
            <a:endParaRPr lang="tr-TR" sz="2800" dirty="0">
              <a:effectLst/>
              <a:latin typeface="Times New Roman" panose="02020603050405020304" pitchFamily="18" charset="0"/>
              <a:ea typeface="Times New Roman" panose="02020603050405020304" pitchFamily="18" charset="0"/>
            </a:endParaRPr>
          </a:p>
        </p:txBody>
      </p:sp>
      <p:pic>
        <p:nvPicPr>
          <p:cNvPr id="5" name="Resim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69372" y="109532"/>
            <a:ext cx="1312545" cy="685800"/>
          </a:xfrm>
          <a:prstGeom prst="rect">
            <a:avLst/>
          </a:prstGeom>
          <a:noFill/>
          <a:ln>
            <a:noFill/>
          </a:ln>
        </p:spPr>
      </p:pic>
      <p:pic>
        <p:nvPicPr>
          <p:cNvPr id="14" name="Google Shape;302;p15"/>
          <p:cNvPicPr preferRelativeResize="0"/>
          <p:nvPr/>
        </p:nvPicPr>
        <p:blipFill rotWithShape="1">
          <a:blip r:embed="rId3">
            <a:alphaModFix/>
          </a:blip>
          <a:srcRect l="10853" b="18498"/>
          <a:stretch/>
        </p:blipFill>
        <p:spPr>
          <a:xfrm>
            <a:off x="1618933" y="401729"/>
            <a:ext cx="4262437" cy="5589586"/>
          </a:xfrm>
          <a:prstGeom prst="rect">
            <a:avLst/>
          </a:prstGeom>
          <a:noFill/>
          <a:ln>
            <a:noFill/>
          </a:ln>
        </p:spPr>
      </p:pic>
      <p:pic>
        <p:nvPicPr>
          <p:cNvPr id="15" name="Google Shape;303;p15"/>
          <p:cNvPicPr preferRelativeResize="0"/>
          <p:nvPr/>
        </p:nvPicPr>
        <p:blipFill rotWithShape="1">
          <a:blip r:embed="rId4">
            <a:alphaModFix/>
          </a:blip>
          <a:srcRect l="10853" b="18498"/>
          <a:stretch/>
        </p:blipFill>
        <p:spPr>
          <a:xfrm>
            <a:off x="6194152" y="452432"/>
            <a:ext cx="4262437" cy="5589587"/>
          </a:xfrm>
          <a:prstGeom prst="rect">
            <a:avLst/>
          </a:prstGeom>
          <a:noFill/>
          <a:ln>
            <a:noFill/>
          </a:ln>
        </p:spPr>
      </p:pic>
      <p:sp>
        <p:nvSpPr>
          <p:cNvPr id="16" name="Google Shape;288;p14"/>
          <p:cNvSpPr txBox="1"/>
          <p:nvPr/>
        </p:nvSpPr>
        <p:spPr>
          <a:xfrm>
            <a:off x="3671774" y="6129399"/>
            <a:ext cx="9959250" cy="1251322"/>
          </a:xfrm>
          <a:prstGeom prst="rect">
            <a:avLst/>
          </a:prstGeom>
          <a:noFill/>
          <a:ln>
            <a:noFill/>
          </a:ln>
        </p:spPr>
        <p:txBody>
          <a:bodyPr spcFirstLastPara="1" wrap="square" lIns="0" tIns="12225" rIns="0" bIns="0" anchor="t" anchorCtr="0">
            <a:noAutofit/>
          </a:bodyPr>
          <a:lstStyle/>
          <a:p>
            <a:pPr marL="0" marR="0" lvl="0" indent="0" algn="l" rtl="0">
              <a:lnSpc>
                <a:spcPct val="93000"/>
              </a:lnSpc>
              <a:spcBef>
                <a:spcPts val="0"/>
              </a:spcBef>
              <a:spcAft>
                <a:spcPts val="0"/>
              </a:spcAft>
              <a:buClr>
                <a:srgbClr val="C00000"/>
              </a:buClr>
              <a:buSzPts val="1100"/>
              <a:buFont typeface="Arial"/>
              <a:buNone/>
            </a:pPr>
            <a:r>
              <a:rPr lang="tr-TR" sz="1400" b="1" dirty="0">
                <a:solidFill>
                  <a:srgbClr val="C00000"/>
                </a:solidFill>
                <a:latin typeface="Arial"/>
                <a:cs typeface="Arial"/>
                <a:sym typeface="Arial"/>
              </a:rPr>
              <a:t>İzmir Büyükşehir Belediyesi tarafından iletilen paftalar</a:t>
            </a:r>
            <a:endParaRPr sz="1400" dirty="0"/>
          </a:p>
          <a:p>
            <a:pPr marL="0" marR="0" lvl="0" indent="0" algn="l" rtl="0">
              <a:lnSpc>
                <a:spcPct val="93000"/>
              </a:lnSpc>
              <a:spcBef>
                <a:spcPts val="1400"/>
              </a:spcBef>
              <a:spcAft>
                <a:spcPts val="0"/>
              </a:spcAft>
              <a:buClr>
                <a:srgbClr val="FFFFFF"/>
              </a:buClr>
              <a:buSzPts val="500"/>
              <a:buFont typeface="Arial"/>
              <a:buNone/>
            </a:pPr>
            <a:endParaRPr sz="1400" b="1" i="0" u="none" dirty="0">
              <a:solidFill>
                <a:srgbClr val="C00000"/>
              </a:solidFill>
              <a:latin typeface="Arial"/>
              <a:ea typeface="Arial"/>
              <a:cs typeface="Arial"/>
              <a:sym typeface="Arial"/>
            </a:endParaRPr>
          </a:p>
          <a:p>
            <a:pPr marL="0" marR="0" lvl="0" indent="0" algn="l" rtl="0">
              <a:lnSpc>
                <a:spcPct val="100000"/>
              </a:lnSpc>
              <a:spcBef>
                <a:spcPts val="1400"/>
              </a:spcBef>
              <a:spcAft>
                <a:spcPts val="0"/>
              </a:spcAft>
              <a:buNone/>
            </a:pPr>
            <a:endParaRPr sz="1400" b="1" i="0" u="none" dirty="0">
              <a:solidFill>
                <a:srgbClr val="C00000"/>
              </a:solidFill>
              <a:latin typeface="Arial"/>
              <a:ea typeface="Arial"/>
              <a:cs typeface="Arial"/>
              <a:sym typeface="Arial"/>
            </a:endParaRPr>
          </a:p>
        </p:txBody>
      </p:sp>
    </p:spTree>
    <p:extLst>
      <p:ext uri="{BB962C8B-B14F-4D97-AF65-F5344CB8AC3E}">
        <p14:creationId xmlns:p14="http://schemas.microsoft.com/office/powerpoint/2010/main" val="3555519021"/>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219200" y="6405568"/>
            <a:ext cx="11468100" cy="452432"/>
          </a:xfrm>
          <a:prstGeom prst="rect">
            <a:avLst/>
          </a:prstGeom>
        </p:spPr>
        <p:txBody>
          <a:bodyPr wrap="square">
            <a:spAutoFit/>
          </a:bodyPr>
          <a:lstStyle/>
          <a:p>
            <a:pPr>
              <a:lnSpc>
                <a:spcPct val="130000"/>
              </a:lnSpc>
              <a:spcAft>
                <a:spcPts val="0"/>
              </a:spcAft>
            </a:pPr>
            <a:r>
              <a:rPr lang="tr-TR" b="1" dirty="0">
                <a:latin typeface="Verdana" panose="020B0604030504040204" pitchFamily="34" charset="0"/>
                <a:ea typeface="Times New Roman" panose="02020603050405020304" pitchFamily="18" charset="0"/>
                <a:cs typeface="Arial" panose="020B0604020202020204" pitchFamily="34" charset="0"/>
              </a:rPr>
              <a:t>TÜRK MÜHENDİS VE MİMAR ODALARI BİRLİĞİİZMİR İL KOORDİNASYON KURULU</a:t>
            </a:r>
            <a:endParaRPr lang="tr-TR" sz="2800" dirty="0">
              <a:effectLst/>
              <a:latin typeface="Times New Roman" panose="02020603050405020304" pitchFamily="18" charset="0"/>
              <a:ea typeface="Times New Roman" panose="02020603050405020304" pitchFamily="18" charset="0"/>
            </a:endParaRPr>
          </a:p>
        </p:txBody>
      </p:sp>
      <p:pic>
        <p:nvPicPr>
          <p:cNvPr id="5" name="Resim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69372" y="109532"/>
            <a:ext cx="1312545" cy="685800"/>
          </a:xfrm>
          <a:prstGeom prst="rect">
            <a:avLst/>
          </a:prstGeom>
          <a:noFill/>
          <a:ln>
            <a:noFill/>
          </a:ln>
        </p:spPr>
      </p:pic>
      <p:pic>
        <p:nvPicPr>
          <p:cNvPr id="6" name="Google Shape;317;p16"/>
          <p:cNvPicPr preferRelativeResize="0"/>
          <p:nvPr/>
        </p:nvPicPr>
        <p:blipFill rotWithShape="1">
          <a:blip r:embed="rId3">
            <a:alphaModFix/>
          </a:blip>
          <a:srcRect l="14034" b="19572"/>
          <a:stretch/>
        </p:blipFill>
        <p:spPr>
          <a:xfrm>
            <a:off x="1658259" y="469100"/>
            <a:ext cx="4176712" cy="5607050"/>
          </a:xfrm>
          <a:prstGeom prst="rect">
            <a:avLst/>
          </a:prstGeom>
          <a:noFill/>
          <a:ln>
            <a:noFill/>
          </a:ln>
        </p:spPr>
      </p:pic>
      <p:pic>
        <p:nvPicPr>
          <p:cNvPr id="7" name="Google Shape;316;p16"/>
          <p:cNvPicPr preferRelativeResize="0"/>
          <p:nvPr/>
        </p:nvPicPr>
        <p:blipFill rotWithShape="1">
          <a:blip r:embed="rId4">
            <a:alphaModFix/>
          </a:blip>
          <a:srcRect l="14035" b="20462"/>
          <a:stretch/>
        </p:blipFill>
        <p:spPr>
          <a:xfrm>
            <a:off x="6176509" y="452432"/>
            <a:ext cx="4251325" cy="5640387"/>
          </a:xfrm>
          <a:prstGeom prst="rect">
            <a:avLst/>
          </a:prstGeom>
          <a:noFill/>
          <a:ln>
            <a:noFill/>
          </a:ln>
        </p:spPr>
      </p:pic>
      <p:sp>
        <p:nvSpPr>
          <p:cNvPr id="8" name="Google Shape;288;p14"/>
          <p:cNvSpPr txBox="1"/>
          <p:nvPr/>
        </p:nvSpPr>
        <p:spPr>
          <a:xfrm>
            <a:off x="3671774" y="6129399"/>
            <a:ext cx="5062923" cy="276169"/>
          </a:xfrm>
          <a:prstGeom prst="rect">
            <a:avLst/>
          </a:prstGeom>
          <a:noFill/>
          <a:ln>
            <a:noFill/>
          </a:ln>
        </p:spPr>
        <p:txBody>
          <a:bodyPr spcFirstLastPara="1" wrap="square" lIns="0" tIns="12225" rIns="0" bIns="0" anchor="t" anchorCtr="0">
            <a:noAutofit/>
          </a:bodyPr>
          <a:lstStyle/>
          <a:p>
            <a:pPr marL="0" marR="0" lvl="0" indent="0" algn="l" rtl="0">
              <a:lnSpc>
                <a:spcPct val="93000"/>
              </a:lnSpc>
              <a:spcBef>
                <a:spcPts val="0"/>
              </a:spcBef>
              <a:spcAft>
                <a:spcPts val="0"/>
              </a:spcAft>
              <a:buClr>
                <a:srgbClr val="C00000"/>
              </a:buClr>
              <a:buSzPts val="1100"/>
              <a:buFont typeface="Arial"/>
              <a:buNone/>
            </a:pPr>
            <a:r>
              <a:rPr lang="tr-TR" sz="1400" b="1" dirty="0">
                <a:solidFill>
                  <a:srgbClr val="C00000"/>
                </a:solidFill>
                <a:latin typeface="Arial"/>
                <a:cs typeface="Arial"/>
                <a:sym typeface="Arial"/>
              </a:rPr>
              <a:t>İzmir Büyükşehir Belediyesi tarafından iletilen paftalar</a:t>
            </a:r>
            <a:endParaRPr sz="1400" dirty="0"/>
          </a:p>
          <a:p>
            <a:pPr marL="0" marR="0" lvl="0" indent="0" algn="l" rtl="0">
              <a:lnSpc>
                <a:spcPct val="93000"/>
              </a:lnSpc>
              <a:spcBef>
                <a:spcPts val="1400"/>
              </a:spcBef>
              <a:spcAft>
                <a:spcPts val="0"/>
              </a:spcAft>
              <a:buClr>
                <a:srgbClr val="FFFFFF"/>
              </a:buClr>
              <a:buSzPts val="500"/>
              <a:buFont typeface="Arial"/>
              <a:buNone/>
            </a:pPr>
            <a:endParaRPr sz="1400" b="1" i="0" u="none" dirty="0">
              <a:solidFill>
                <a:srgbClr val="C00000"/>
              </a:solidFill>
              <a:latin typeface="Arial"/>
              <a:ea typeface="Arial"/>
              <a:cs typeface="Arial"/>
              <a:sym typeface="Arial"/>
            </a:endParaRPr>
          </a:p>
          <a:p>
            <a:pPr marL="0" marR="0" lvl="0" indent="0" algn="l" rtl="0">
              <a:lnSpc>
                <a:spcPct val="100000"/>
              </a:lnSpc>
              <a:spcBef>
                <a:spcPts val="1400"/>
              </a:spcBef>
              <a:spcAft>
                <a:spcPts val="0"/>
              </a:spcAft>
              <a:buNone/>
            </a:pPr>
            <a:endParaRPr sz="1400" b="1" i="0" u="none" dirty="0">
              <a:solidFill>
                <a:srgbClr val="C00000"/>
              </a:solidFill>
              <a:latin typeface="Arial"/>
              <a:ea typeface="Arial"/>
              <a:cs typeface="Arial"/>
              <a:sym typeface="Arial"/>
            </a:endParaRPr>
          </a:p>
        </p:txBody>
      </p:sp>
    </p:spTree>
    <p:extLst>
      <p:ext uri="{BB962C8B-B14F-4D97-AF65-F5344CB8AC3E}">
        <p14:creationId xmlns:p14="http://schemas.microsoft.com/office/powerpoint/2010/main" val="624496898"/>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219200" y="6405568"/>
            <a:ext cx="11468100" cy="452432"/>
          </a:xfrm>
          <a:prstGeom prst="rect">
            <a:avLst/>
          </a:prstGeom>
        </p:spPr>
        <p:txBody>
          <a:bodyPr wrap="square">
            <a:spAutoFit/>
          </a:bodyPr>
          <a:lstStyle/>
          <a:p>
            <a:pPr>
              <a:lnSpc>
                <a:spcPct val="130000"/>
              </a:lnSpc>
              <a:spcAft>
                <a:spcPts val="0"/>
              </a:spcAft>
            </a:pPr>
            <a:r>
              <a:rPr lang="tr-TR" b="1" dirty="0">
                <a:latin typeface="Verdana" panose="020B0604030504040204" pitchFamily="34" charset="0"/>
                <a:ea typeface="Times New Roman" panose="02020603050405020304" pitchFamily="18" charset="0"/>
                <a:cs typeface="Arial" panose="020B0604020202020204" pitchFamily="34" charset="0"/>
              </a:rPr>
              <a:t>TÜRK MÜHENDİS VE MİMAR ODALARI BİRLİĞİİZMİR İL KOORDİNASYON KURULU</a:t>
            </a:r>
            <a:endParaRPr lang="tr-TR" sz="2800" dirty="0">
              <a:effectLst/>
              <a:latin typeface="Times New Roman" panose="02020603050405020304" pitchFamily="18" charset="0"/>
              <a:ea typeface="Times New Roman" panose="02020603050405020304" pitchFamily="18" charset="0"/>
            </a:endParaRPr>
          </a:p>
        </p:txBody>
      </p:sp>
      <p:pic>
        <p:nvPicPr>
          <p:cNvPr id="5" name="Resim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69372" y="109532"/>
            <a:ext cx="1312545" cy="685800"/>
          </a:xfrm>
          <a:prstGeom prst="rect">
            <a:avLst/>
          </a:prstGeom>
          <a:noFill/>
          <a:ln>
            <a:noFill/>
          </a:ln>
        </p:spPr>
      </p:pic>
      <p:pic>
        <p:nvPicPr>
          <p:cNvPr id="8" name="Google Shape;330;p17"/>
          <p:cNvPicPr preferRelativeResize="0"/>
          <p:nvPr/>
        </p:nvPicPr>
        <p:blipFill rotWithShape="1">
          <a:blip r:embed="rId3">
            <a:alphaModFix/>
          </a:blip>
          <a:srcRect b="12896"/>
          <a:stretch/>
        </p:blipFill>
        <p:spPr>
          <a:xfrm>
            <a:off x="1710837" y="539749"/>
            <a:ext cx="8984796" cy="5451566"/>
          </a:xfrm>
          <a:prstGeom prst="rect">
            <a:avLst/>
          </a:prstGeom>
          <a:noFill/>
          <a:ln>
            <a:noFill/>
          </a:ln>
        </p:spPr>
      </p:pic>
      <p:sp>
        <p:nvSpPr>
          <p:cNvPr id="9" name="Google Shape;288;p14"/>
          <p:cNvSpPr txBox="1"/>
          <p:nvPr/>
        </p:nvSpPr>
        <p:spPr>
          <a:xfrm>
            <a:off x="3950449" y="6060357"/>
            <a:ext cx="5062923" cy="276169"/>
          </a:xfrm>
          <a:prstGeom prst="rect">
            <a:avLst/>
          </a:prstGeom>
          <a:noFill/>
          <a:ln>
            <a:noFill/>
          </a:ln>
        </p:spPr>
        <p:txBody>
          <a:bodyPr spcFirstLastPara="1" wrap="square" lIns="0" tIns="12225" rIns="0" bIns="0" anchor="t" anchorCtr="0">
            <a:noAutofit/>
          </a:bodyPr>
          <a:lstStyle/>
          <a:p>
            <a:pPr marL="0" marR="0" lvl="0" indent="0" algn="l" rtl="0">
              <a:lnSpc>
                <a:spcPct val="93000"/>
              </a:lnSpc>
              <a:spcBef>
                <a:spcPts val="0"/>
              </a:spcBef>
              <a:spcAft>
                <a:spcPts val="0"/>
              </a:spcAft>
              <a:buClr>
                <a:srgbClr val="C00000"/>
              </a:buClr>
              <a:buSzPts val="1100"/>
              <a:buFont typeface="Arial"/>
              <a:buNone/>
            </a:pPr>
            <a:r>
              <a:rPr lang="tr-TR" sz="1400" b="1" dirty="0">
                <a:solidFill>
                  <a:srgbClr val="C00000"/>
                </a:solidFill>
                <a:latin typeface="Arial"/>
                <a:cs typeface="Arial"/>
                <a:sym typeface="Arial"/>
              </a:rPr>
              <a:t>İzmir Büyükşehir Belediyesi tarafından iletilen tablo</a:t>
            </a:r>
            <a:endParaRPr sz="1400" dirty="0"/>
          </a:p>
          <a:p>
            <a:pPr marL="0" marR="0" lvl="0" indent="0" algn="l" rtl="0">
              <a:lnSpc>
                <a:spcPct val="93000"/>
              </a:lnSpc>
              <a:spcBef>
                <a:spcPts val="1400"/>
              </a:spcBef>
              <a:spcAft>
                <a:spcPts val="0"/>
              </a:spcAft>
              <a:buClr>
                <a:srgbClr val="FFFFFF"/>
              </a:buClr>
              <a:buSzPts val="500"/>
              <a:buFont typeface="Arial"/>
              <a:buNone/>
            </a:pPr>
            <a:endParaRPr sz="1400" b="1" i="0" u="none" dirty="0">
              <a:solidFill>
                <a:srgbClr val="C00000"/>
              </a:solidFill>
              <a:latin typeface="Arial"/>
              <a:ea typeface="Arial"/>
              <a:cs typeface="Arial"/>
              <a:sym typeface="Arial"/>
            </a:endParaRPr>
          </a:p>
          <a:p>
            <a:pPr marL="0" marR="0" lvl="0" indent="0" algn="l" rtl="0">
              <a:lnSpc>
                <a:spcPct val="100000"/>
              </a:lnSpc>
              <a:spcBef>
                <a:spcPts val="1400"/>
              </a:spcBef>
              <a:spcAft>
                <a:spcPts val="0"/>
              </a:spcAft>
              <a:buNone/>
            </a:pPr>
            <a:endParaRPr sz="1400" b="1" i="0" u="none" dirty="0">
              <a:solidFill>
                <a:srgbClr val="C00000"/>
              </a:solidFill>
              <a:latin typeface="Arial"/>
              <a:ea typeface="Arial"/>
              <a:cs typeface="Arial"/>
              <a:sym typeface="Arial"/>
            </a:endParaRPr>
          </a:p>
        </p:txBody>
      </p:sp>
    </p:spTree>
    <p:extLst>
      <p:ext uri="{BB962C8B-B14F-4D97-AF65-F5344CB8AC3E}">
        <p14:creationId xmlns:p14="http://schemas.microsoft.com/office/powerpoint/2010/main" val="1866059069"/>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219200" y="6405568"/>
            <a:ext cx="11468100" cy="452432"/>
          </a:xfrm>
          <a:prstGeom prst="rect">
            <a:avLst/>
          </a:prstGeom>
        </p:spPr>
        <p:txBody>
          <a:bodyPr wrap="square">
            <a:spAutoFit/>
          </a:bodyPr>
          <a:lstStyle/>
          <a:p>
            <a:pPr>
              <a:lnSpc>
                <a:spcPct val="130000"/>
              </a:lnSpc>
              <a:spcAft>
                <a:spcPts val="0"/>
              </a:spcAft>
            </a:pPr>
            <a:r>
              <a:rPr lang="tr-TR" b="1" dirty="0">
                <a:latin typeface="Verdana" panose="020B0604030504040204" pitchFamily="34" charset="0"/>
                <a:ea typeface="Times New Roman" panose="02020603050405020304" pitchFamily="18" charset="0"/>
                <a:cs typeface="Arial" panose="020B0604020202020204" pitchFamily="34" charset="0"/>
              </a:rPr>
              <a:t>TÜRK MÜHENDİS VE MİMAR ODALARI BİRLİĞİİZMİR İL KOORDİNASYON KURULU</a:t>
            </a:r>
            <a:endParaRPr lang="tr-TR" sz="2800" dirty="0">
              <a:effectLst/>
              <a:latin typeface="Times New Roman" panose="02020603050405020304" pitchFamily="18" charset="0"/>
              <a:ea typeface="Times New Roman" panose="02020603050405020304" pitchFamily="18" charset="0"/>
            </a:endParaRPr>
          </a:p>
        </p:txBody>
      </p:sp>
      <p:pic>
        <p:nvPicPr>
          <p:cNvPr id="5" name="Resim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69372" y="109532"/>
            <a:ext cx="1312545" cy="685800"/>
          </a:xfrm>
          <a:prstGeom prst="rect">
            <a:avLst/>
          </a:prstGeom>
          <a:noFill/>
          <a:ln>
            <a:noFill/>
          </a:ln>
        </p:spPr>
      </p:pic>
      <p:sp>
        <p:nvSpPr>
          <p:cNvPr id="6" name="Dikdörtgen 5"/>
          <p:cNvSpPr/>
          <p:nvPr/>
        </p:nvSpPr>
        <p:spPr>
          <a:xfrm>
            <a:off x="1074008" y="696030"/>
            <a:ext cx="9358859" cy="368755"/>
          </a:xfrm>
          <a:prstGeom prst="rect">
            <a:avLst/>
          </a:prstGeom>
        </p:spPr>
        <p:txBody>
          <a:bodyPr wrap="square">
            <a:spAutoFit/>
          </a:bodyPr>
          <a:lstStyle/>
          <a:p>
            <a:pPr lvl="0" algn="just">
              <a:lnSpc>
                <a:spcPct val="107000"/>
              </a:lnSpc>
              <a:spcAft>
                <a:spcPts val="800"/>
              </a:spcAft>
              <a:tabLst>
                <a:tab pos="450215" algn="l"/>
              </a:tabLst>
            </a:pPr>
            <a:r>
              <a:rPr lang="tr-TR" b="1" u="sng" dirty="0">
                <a:latin typeface="Times New Roman" panose="02020603050405020304" pitchFamily="18" charset="0"/>
                <a:ea typeface="Times New Roman" panose="02020603050405020304" pitchFamily="18" charset="0"/>
              </a:rPr>
              <a:t>YAPILARA DAİR BEKLENTİLER</a:t>
            </a:r>
            <a:endParaRPr lang="tr-TR" b="1" u="sng" dirty="0">
              <a:effectLst/>
              <a:latin typeface="Times New Roman" panose="02020603050405020304" pitchFamily="18" charset="0"/>
              <a:ea typeface="Times New Roman" panose="02020603050405020304" pitchFamily="18" charset="0"/>
            </a:endParaRPr>
          </a:p>
        </p:txBody>
      </p:sp>
      <p:sp>
        <p:nvSpPr>
          <p:cNvPr id="7" name="Dikdörtgen 6"/>
          <p:cNvSpPr/>
          <p:nvPr/>
        </p:nvSpPr>
        <p:spPr>
          <a:xfrm>
            <a:off x="1074007" y="928220"/>
            <a:ext cx="10351637" cy="1047979"/>
          </a:xfrm>
          <a:prstGeom prst="rect">
            <a:avLst/>
          </a:prstGeom>
        </p:spPr>
        <p:txBody>
          <a:bodyPr wrap="square">
            <a:spAutoFit/>
          </a:bodyPr>
          <a:lstStyle/>
          <a:p>
            <a:pPr lvl="0" algn="just">
              <a:lnSpc>
                <a:spcPct val="115000"/>
              </a:lnSpc>
              <a:spcAft>
                <a:spcPts val="0"/>
              </a:spcAft>
              <a:tabLst>
                <a:tab pos="450215" algn="l"/>
              </a:tabLst>
            </a:pPr>
            <a:endParaRPr lang="tr-TR" dirty="0">
              <a:latin typeface="Times New Roman" panose="02020603050405020304" pitchFamily="18" charset="0"/>
              <a:ea typeface="Times New Roman" panose="02020603050405020304" pitchFamily="18" charset="0"/>
            </a:endParaRPr>
          </a:p>
          <a:p>
            <a:pPr lvl="0" algn="just">
              <a:lnSpc>
                <a:spcPct val="115000"/>
              </a:lnSpc>
              <a:spcAft>
                <a:spcPts val="0"/>
              </a:spcAft>
            </a:pPr>
            <a:r>
              <a:rPr lang="tr-TR" dirty="0">
                <a:solidFill>
                  <a:srgbClr val="000000"/>
                </a:solidFill>
                <a:latin typeface="Times New Roman" panose="02020603050405020304" pitchFamily="18" charset="0"/>
                <a:ea typeface="Calibri" panose="020F0502020204030204" pitchFamily="34" charset="0"/>
              </a:rPr>
              <a:t>20. Hazırlanacak koruma amaçlı imar planı öncesi alandaki tescil işlemlerinin tamamlanması,</a:t>
            </a:r>
            <a:endParaRPr lang="tr-TR" dirty="0">
              <a:latin typeface="Times New Roman" panose="02020603050405020304" pitchFamily="18" charset="0"/>
              <a:ea typeface="Times New Roman" panose="02020603050405020304" pitchFamily="18" charset="0"/>
            </a:endParaRPr>
          </a:p>
          <a:p>
            <a:pPr algn="just">
              <a:lnSpc>
                <a:spcPct val="115000"/>
              </a:lnSpc>
              <a:spcAft>
                <a:spcPts val="0"/>
              </a:spcAft>
              <a:tabLst>
                <a:tab pos="450215" algn="l"/>
              </a:tabLst>
            </a:pPr>
            <a:r>
              <a:rPr lang="tr-TR" dirty="0">
                <a:latin typeface="Times New Roman" panose="02020603050405020304" pitchFamily="18" charset="0"/>
                <a:ea typeface="Times New Roman" panose="02020603050405020304" pitchFamily="18" charset="0"/>
              </a:rPr>
              <a:t> </a:t>
            </a:r>
          </a:p>
        </p:txBody>
      </p:sp>
      <p:sp>
        <p:nvSpPr>
          <p:cNvPr id="8" name="Dikdörtgen 7"/>
          <p:cNvSpPr/>
          <p:nvPr/>
        </p:nvSpPr>
        <p:spPr>
          <a:xfrm>
            <a:off x="1074007" y="3858173"/>
            <a:ext cx="10351637" cy="1366528"/>
          </a:xfrm>
          <a:prstGeom prst="rect">
            <a:avLst/>
          </a:prstGeom>
        </p:spPr>
        <p:txBody>
          <a:bodyPr wrap="square">
            <a:spAutoFit/>
          </a:bodyPr>
          <a:lstStyle/>
          <a:p>
            <a:pPr lvl="0" algn="just">
              <a:lnSpc>
                <a:spcPct val="115000"/>
              </a:lnSpc>
              <a:spcAft>
                <a:spcPts val="0"/>
              </a:spcAft>
              <a:tabLst>
                <a:tab pos="450215" algn="l"/>
              </a:tabLst>
            </a:pPr>
            <a:r>
              <a:rPr lang="tr-TR" dirty="0">
                <a:latin typeface="Times New Roman" panose="02020603050405020304" pitchFamily="18" charset="0"/>
                <a:ea typeface="Times New Roman" panose="02020603050405020304" pitchFamily="18" charset="0"/>
              </a:rPr>
              <a:t>22. Kültürpark da yeni inşaat alanına ihtiyaç olmadığı, alanın tarihi niteliğinin bir parçası olan </a:t>
            </a:r>
            <a:r>
              <a:rPr lang="tr-TR" dirty="0" err="1">
                <a:latin typeface="Times New Roman" panose="02020603050405020304" pitchFamily="18" charset="0"/>
                <a:ea typeface="Times New Roman" panose="02020603050405020304" pitchFamily="18" charset="0"/>
              </a:rPr>
              <a:t>Enternasyonel</a:t>
            </a:r>
            <a:r>
              <a:rPr lang="tr-TR" dirty="0">
                <a:latin typeface="Times New Roman" panose="02020603050405020304" pitchFamily="18" charset="0"/>
                <a:ea typeface="Times New Roman" panose="02020603050405020304" pitchFamily="18" charset="0"/>
              </a:rPr>
              <a:t> Fuarcılığın devamlılığının sağlanması, ancak ihtisas fuarının Gaziemir’deki yeni Fuar Alanına taşınmış olduğu ve fuarcılık hizmetlerinin kalıcı yapılara gereksinim duymadığı dikkate alınarak (B) bölgesinde yeni kalıcı yapılaşma önerilmemesi,</a:t>
            </a:r>
            <a:endParaRPr lang="tr-TR" dirty="0">
              <a:effectLst/>
              <a:latin typeface="Times New Roman" panose="02020603050405020304" pitchFamily="18" charset="0"/>
              <a:ea typeface="Times New Roman" panose="02020603050405020304" pitchFamily="18" charset="0"/>
            </a:endParaRPr>
          </a:p>
        </p:txBody>
      </p:sp>
      <p:sp>
        <p:nvSpPr>
          <p:cNvPr id="10" name="Dikdörtgen 9"/>
          <p:cNvSpPr/>
          <p:nvPr/>
        </p:nvSpPr>
        <p:spPr>
          <a:xfrm>
            <a:off x="1056590" y="2278451"/>
            <a:ext cx="10351637" cy="1047979"/>
          </a:xfrm>
          <a:prstGeom prst="rect">
            <a:avLst/>
          </a:prstGeom>
        </p:spPr>
        <p:txBody>
          <a:bodyPr wrap="square">
            <a:spAutoFit/>
          </a:bodyPr>
          <a:lstStyle/>
          <a:p>
            <a:pPr lvl="0" algn="just">
              <a:lnSpc>
                <a:spcPct val="115000"/>
              </a:lnSpc>
              <a:spcAft>
                <a:spcPts val="0"/>
              </a:spcAft>
              <a:tabLst>
                <a:tab pos="450215" algn="l"/>
              </a:tabLst>
            </a:pPr>
            <a:endParaRPr lang="tr-TR" dirty="0">
              <a:latin typeface="Times New Roman" panose="02020603050405020304" pitchFamily="18" charset="0"/>
              <a:ea typeface="Times New Roman" panose="02020603050405020304" pitchFamily="18" charset="0"/>
            </a:endParaRPr>
          </a:p>
          <a:p>
            <a:pPr algn="just">
              <a:lnSpc>
                <a:spcPct val="115000"/>
              </a:lnSpc>
              <a:spcAft>
                <a:spcPts val="0"/>
              </a:spcAft>
              <a:tabLst>
                <a:tab pos="450215" algn="l"/>
              </a:tabLst>
            </a:pPr>
            <a:r>
              <a:rPr lang="tr-TR" dirty="0">
                <a:latin typeface="Times New Roman" panose="02020603050405020304" pitchFamily="18" charset="0"/>
                <a:ea typeface="Times New Roman" panose="02020603050405020304" pitchFamily="18" charset="0"/>
              </a:rPr>
              <a:t> </a:t>
            </a:r>
          </a:p>
          <a:p>
            <a:pPr lvl="0" algn="just">
              <a:lnSpc>
                <a:spcPct val="115000"/>
              </a:lnSpc>
              <a:spcAft>
                <a:spcPts val="0"/>
              </a:spcAft>
              <a:tabLst>
                <a:tab pos="450215" algn="l"/>
              </a:tabLst>
            </a:pPr>
            <a:r>
              <a:rPr lang="tr-TR" dirty="0">
                <a:latin typeface="Times New Roman" panose="02020603050405020304" pitchFamily="18" charset="0"/>
                <a:ea typeface="Times New Roman" panose="02020603050405020304" pitchFamily="18" charset="0"/>
              </a:rPr>
              <a:t>21. Korunacak yapıların sonrasında nasıl bir işlev kazanacağının net olarak belirlenmesi,</a:t>
            </a:r>
            <a:endParaRPr lang="tr-TR" dirty="0">
              <a:effectLst/>
              <a:latin typeface="Times New Roman" panose="02020603050405020304" pitchFamily="18" charset="0"/>
              <a:ea typeface="Times New Roman" panose="02020603050405020304" pitchFamily="18" charset="0"/>
            </a:endParaRPr>
          </a:p>
        </p:txBody>
      </p:sp>
      <p:sp>
        <p:nvSpPr>
          <p:cNvPr id="11" name="Google Shape;345;p18"/>
          <p:cNvSpPr txBox="1"/>
          <p:nvPr/>
        </p:nvSpPr>
        <p:spPr>
          <a:xfrm>
            <a:off x="1291972" y="1743581"/>
            <a:ext cx="9915706" cy="767488"/>
          </a:xfrm>
          <a:prstGeom prst="rect">
            <a:avLst/>
          </a:prstGeom>
          <a:noFill/>
          <a:ln>
            <a:noFill/>
          </a:ln>
        </p:spPr>
        <p:txBody>
          <a:bodyPr spcFirstLastPara="1" wrap="square" lIns="0" tIns="12225" rIns="0" bIns="0" anchor="t" anchorCtr="0">
            <a:noAutofit/>
          </a:bodyPr>
          <a:lstStyle/>
          <a:p>
            <a:pPr marL="0" marR="0" lvl="0" indent="0" algn="l" rtl="0">
              <a:lnSpc>
                <a:spcPct val="93000"/>
              </a:lnSpc>
              <a:spcBef>
                <a:spcPts val="0"/>
              </a:spcBef>
              <a:spcAft>
                <a:spcPts val="0"/>
              </a:spcAft>
              <a:buClr>
                <a:srgbClr val="C00000"/>
              </a:buClr>
              <a:buSzPts val="1200"/>
              <a:buFont typeface="Arial"/>
              <a:buNone/>
            </a:pPr>
            <a:r>
              <a:rPr lang="en-US" sz="1400" b="1" i="0" u="none" dirty="0" err="1">
                <a:solidFill>
                  <a:srgbClr val="C00000"/>
                </a:solidFill>
                <a:latin typeface="Arial"/>
                <a:ea typeface="Arial"/>
                <a:cs typeface="Arial"/>
                <a:sym typeface="Arial"/>
              </a:rPr>
              <a:t>Alandaki</a:t>
            </a:r>
            <a:r>
              <a:rPr lang="en-US" sz="1400" b="1" i="0" u="none" dirty="0">
                <a:solidFill>
                  <a:srgbClr val="C00000"/>
                </a:solidFill>
                <a:latin typeface="Arial"/>
                <a:ea typeface="Arial"/>
                <a:cs typeface="Arial"/>
                <a:sym typeface="Arial"/>
              </a:rPr>
              <a:t> İzmir </a:t>
            </a:r>
            <a:r>
              <a:rPr lang="en-US" sz="1400" b="1" i="0" u="none" dirty="0" err="1">
                <a:solidFill>
                  <a:srgbClr val="C00000"/>
                </a:solidFill>
                <a:latin typeface="Arial"/>
                <a:ea typeface="Arial"/>
                <a:cs typeface="Arial"/>
                <a:sym typeface="Arial"/>
              </a:rPr>
              <a:t>Tarih</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ve</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Sanat</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Müzesi</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içindeki</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Seramik</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Eserler</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yapısı</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tescillidir</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Belediyemizin</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önerisi</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doğrultusunda</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alandaki</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Cumhuriyet</a:t>
            </a:r>
            <a:r>
              <a:rPr lang="en-US" sz="1400" b="1" i="0" u="none" dirty="0">
                <a:solidFill>
                  <a:srgbClr val="C00000"/>
                </a:solidFill>
                <a:latin typeface="Arial"/>
                <a:ea typeface="Arial"/>
                <a:cs typeface="Arial"/>
                <a:sym typeface="Arial"/>
              </a:rPr>
              <a:t>, 9 </a:t>
            </a:r>
            <a:r>
              <a:rPr lang="en-US" sz="1400" b="1" i="0" u="none" dirty="0" err="1">
                <a:solidFill>
                  <a:srgbClr val="C00000"/>
                </a:solidFill>
                <a:latin typeface="Arial"/>
                <a:ea typeface="Arial"/>
                <a:cs typeface="Arial"/>
                <a:sym typeface="Arial"/>
              </a:rPr>
              <a:t>Eylül</a:t>
            </a:r>
            <a:r>
              <a:rPr lang="en-US" sz="1400" b="1" i="0" u="none" dirty="0">
                <a:solidFill>
                  <a:srgbClr val="C00000"/>
                </a:solidFill>
                <a:latin typeface="Arial"/>
                <a:ea typeface="Arial"/>
                <a:cs typeface="Arial"/>
                <a:sym typeface="Arial"/>
              </a:rPr>
              <a:t>, 26 </a:t>
            </a:r>
            <a:r>
              <a:rPr lang="en-US" sz="1400" b="1" i="0" u="none" dirty="0" err="1">
                <a:solidFill>
                  <a:srgbClr val="C00000"/>
                </a:solidFill>
                <a:latin typeface="Arial"/>
                <a:ea typeface="Arial"/>
                <a:cs typeface="Arial"/>
                <a:sym typeface="Arial"/>
              </a:rPr>
              <a:t>Ağustos</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Montrö</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Lozan</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Kapıları</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ile</a:t>
            </a:r>
            <a:r>
              <a:rPr lang="en-US" sz="1400" b="1" i="0" u="none" dirty="0">
                <a:solidFill>
                  <a:srgbClr val="C00000"/>
                </a:solidFill>
                <a:latin typeface="Arial"/>
                <a:ea typeface="Arial"/>
                <a:cs typeface="Arial"/>
                <a:sym typeface="Arial"/>
              </a:rPr>
              <a:t> Pakistan </a:t>
            </a:r>
            <a:r>
              <a:rPr lang="en-US" sz="1400" b="1" i="0" u="none" dirty="0" err="1">
                <a:solidFill>
                  <a:srgbClr val="C00000"/>
                </a:solidFill>
                <a:latin typeface="Arial"/>
                <a:ea typeface="Arial"/>
                <a:cs typeface="Arial"/>
                <a:sym typeface="Arial"/>
              </a:rPr>
              <a:t>Pavyonu</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Göl</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ve</a:t>
            </a:r>
            <a:r>
              <a:rPr lang="en-US" sz="1400" b="1" i="0" u="none" dirty="0">
                <a:solidFill>
                  <a:srgbClr val="C00000"/>
                </a:solidFill>
                <a:latin typeface="Arial"/>
                <a:ea typeface="Arial"/>
                <a:cs typeface="Arial"/>
                <a:sym typeface="Arial"/>
              </a:rPr>
              <a:t> Ada </a:t>
            </a:r>
            <a:r>
              <a:rPr lang="en-US" sz="1400" b="1" i="0" u="none" dirty="0" err="1">
                <a:solidFill>
                  <a:srgbClr val="C00000"/>
                </a:solidFill>
                <a:latin typeface="Arial"/>
                <a:ea typeface="Arial"/>
                <a:cs typeface="Arial"/>
                <a:sym typeface="Arial"/>
              </a:rPr>
              <a:t>Gazinolarının</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tescil</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işlemleri</a:t>
            </a:r>
            <a:r>
              <a:rPr lang="en-US" sz="1400" b="1" i="0" u="none" dirty="0">
                <a:solidFill>
                  <a:srgbClr val="C00000"/>
                </a:solidFill>
                <a:latin typeface="Arial"/>
                <a:ea typeface="Arial"/>
                <a:cs typeface="Arial"/>
                <a:sym typeface="Arial"/>
              </a:rPr>
              <a:t> de </a:t>
            </a:r>
            <a:r>
              <a:rPr lang="en-US" sz="1400" b="1" i="0" u="none" dirty="0" err="1">
                <a:solidFill>
                  <a:srgbClr val="C00000"/>
                </a:solidFill>
                <a:latin typeface="Arial"/>
                <a:ea typeface="Arial"/>
                <a:cs typeface="Arial"/>
                <a:sym typeface="Arial"/>
              </a:rPr>
              <a:t>yakın</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dönemde</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Koruma</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Bölge</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Kurulunun</a:t>
            </a:r>
            <a:r>
              <a:rPr lang="en-US" sz="1400" b="1" i="0" u="none" dirty="0">
                <a:solidFill>
                  <a:srgbClr val="C00000"/>
                </a:solidFill>
                <a:latin typeface="Arial"/>
                <a:ea typeface="Arial"/>
                <a:cs typeface="Arial"/>
                <a:sym typeface="Arial"/>
              </a:rPr>
              <a:t> 25.08.2020-11093 </a:t>
            </a:r>
            <a:r>
              <a:rPr lang="en-US" sz="1400" b="1" i="0" u="none" dirty="0" err="1">
                <a:solidFill>
                  <a:srgbClr val="C00000"/>
                </a:solidFill>
                <a:latin typeface="Arial"/>
                <a:ea typeface="Arial"/>
                <a:cs typeface="Arial"/>
                <a:sym typeface="Arial"/>
              </a:rPr>
              <a:t>sayılı</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kararı</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ile</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tamamlanmış</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olup</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gerekmesi</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halinde</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sonraki</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süreçte</a:t>
            </a:r>
            <a:r>
              <a:rPr lang="en-US" sz="1400" b="1" i="0" u="none" dirty="0">
                <a:solidFill>
                  <a:srgbClr val="C00000"/>
                </a:solidFill>
                <a:latin typeface="Arial"/>
                <a:ea typeface="Arial"/>
                <a:cs typeface="Arial"/>
                <a:sym typeface="Arial"/>
              </a:rPr>
              <a:t> de </a:t>
            </a:r>
            <a:r>
              <a:rPr lang="en-US" sz="1400" b="1" i="0" u="none" dirty="0" err="1">
                <a:solidFill>
                  <a:srgbClr val="C00000"/>
                </a:solidFill>
                <a:latin typeface="Arial"/>
                <a:ea typeface="Arial"/>
                <a:cs typeface="Arial"/>
                <a:sym typeface="Arial"/>
              </a:rPr>
              <a:t>tescil</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işlemi</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yapılabilecektir</a:t>
            </a:r>
            <a:r>
              <a:rPr lang="en-US" sz="1400" b="1" i="0" u="none" dirty="0">
                <a:solidFill>
                  <a:srgbClr val="C00000"/>
                </a:solidFill>
                <a:latin typeface="Arial"/>
                <a:ea typeface="Arial"/>
                <a:cs typeface="Arial"/>
                <a:sym typeface="Arial"/>
              </a:rPr>
              <a:t>.   </a:t>
            </a:r>
            <a:endParaRPr sz="1400" dirty="0"/>
          </a:p>
          <a:p>
            <a:pPr marL="0" marR="0" lvl="0" indent="0" algn="l" rtl="0">
              <a:lnSpc>
                <a:spcPct val="93000"/>
              </a:lnSpc>
              <a:spcBef>
                <a:spcPts val="1400"/>
              </a:spcBef>
              <a:spcAft>
                <a:spcPts val="0"/>
              </a:spcAft>
              <a:buClr>
                <a:srgbClr val="FFFFFF"/>
              </a:buClr>
              <a:buSzPts val="500"/>
              <a:buFont typeface="Arial"/>
              <a:buNone/>
            </a:pPr>
            <a:endParaRPr sz="1400" b="1" i="0" u="none" dirty="0">
              <a:solidFill>
                <a:srgbClr val="C00000"/>
              </a:solidFill>
              <a:latin typeface="Arial"/>
              <a:ea typeface="Arial"/>
              <a:cs typeface="Arial"/>
              <a:sym typeface="Arial"/>
            </a:endParaRPr>
          </a:p>
          <a:p>
            <a:pPr marL="0" marR="0" lvl="0" indent="0" algn="l" rtl="0">
              <a:lnSpc>
                <a:spcPct val="100000"/>
              </a:lnSpc>
              <a:spcBef>
                <a:spcPts val="1400"/>
              </a:spcBef>
              <a:spcAft>
                <a:spcPts val="0"/>
              </a:spcAft>
              <a:buNone/>
            </a:pPr>
            <a:endParaRPr sz="1400" b="1" i="0" u="none" dirty="0">
              <a:solidFill>
                <a:srgbClr val="CC0000"/>
              </a:solidFill>
              <a:latin typeface="Arial"/>
              <a:ea typeface="Arial"/>
              <a:cs typeface="Arial"/>
              <a:sym typeface="Arial"/>
            </a:endParaRPr>
          </a:p>
        </p:txBody>
      </p:sp>
      <p:sp>
        <p:nvSpPr>
          <p:cNvPr id="12" name="Google Shape;345;p18"/>
          <p:cNvSpPr txBox="1"/>
          <p:nvPr/>
        </p:nvSpPr>
        <p:spPr>
          <a:xfrm>
            <a:off x="1353185" y="3189865"/>
            <a:ext cx="9994082" cy="1295399"/>
          </a:xfrm>
          <a:prstGeom prst="rect">
            <a:avLst/>
          </a:prstGeom>
          <a:noFill/>
          <a:ln>
            <a:noFill/>
          </a:ln>
        </p:spPr>
        <p:txBody>
          <a:bodyPr spcFirstLastPara="1" wrap="square" lIns="0" tIns="12225" rIns="0" bIns="0" anchor="t" anchorCtr="0">
            <a:noAutofit/>
          </a:bodyPr>
          <a:lstStyle/>
          <a:p>
            <a:pPr marL="0" marR="0" lvl="0" indent="0" algn="l" rtl="0">
              <a:lnSpc>
                <a:spcPct val="93000"/>
              </a:lnSpc>
              <a:spcBef>
                <a:spcPts val="1400"/>
              </a:spcBef>
              <a:spcAft>
                <a:spcPts val="0"/>
              </a:spcAft>
              <a:buClr>
                <a:srgbClr val="C00000"/>
              </a:buClr>
              <a:buSzPts val="1400"/>
              <a:buFont typeface="Arial"/>
              <a:buNone/>
            </a:pPr>
            <a:r>
              <a:rPr lang="en-US" sz="1400" b="1" i="0" u="none" dirty="0">
                <a:solidFill>
                  <a:srgbClr val="C00000"/>
                </a:solidFill>
                <a:latin typeface="Arial"/>
                <a:ea typeface="Arial"/>
                <a:cs typeface="Arial"/>
                <a:sym typeface="Arial"/>
              </a:rPr>
              <a:t>ÖNERİ- 19’daki </a:t>
            </a:r>
            <a:r>
              <a:rPr lang="en-US" sz="1400" b="1" i="0" u="none" dirty="0" err="1">
                <a:solidFill>
                  <a:srgbClr val="C00000"/>
                </a:solidFill>
                <a:latin typeface="Arial"/>
                <a:ea typeface="Arial"/>
                <a:cs typeface="Arial"/>
                <a:sym typeface="Arial"/>
              </a:rPr>
              <a:t>değerlendirmelerimiz</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bu</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madde</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için</a:t>
            </a:r>
            <a:r>
              <a:rPr lang="en-US" sz="1400" b="1" i="0" u="none" dirty="0">
                <a:solidFill>
                  <a:srgbClr val="C00000"/>
                </a:solidFill>
                <a:latin typeface="Arial"/>
                <a:ea typeface="Arial"/>
                <a:cs typeface="Arial"/>
                <a:sym typeface="Arial"/>
              </a:rPr>
              <a:t> de </a:t>
            </a:r>
            <a:r>
              <a:rPr lang="en-US" sz="1400" b="1" i="0" u="none" dirty="0" err="1">
                <a:solidFill>
                  <a:srgbClr val="C00000"/>
                </a:solidFill>
                <a:latin typeface="Arial"/>
                <a:ea typeface="Arial"/>
                <a:cs typeface="Arial"/>
                <a:sym typeface="Arial"/>
              </a:rPr>
              <a:t>geçerlidir</a:t>
            </a:r>
            <a:r>
              <a:rPr lang="en-US" sz="1400" b="1" i="0" u="none" dirty="0">
                <a:solidFill>
                  <a:srgbClr val="C00000"/>
                </a:solidFill>
                <a:latin typeface="Arial"/>
                <a:ea typeface="Arial"/>
                <a:cs typeface="Arial"/>
                <a:sym typeface="Arial"/>
              </a:rPr>
              <a:t>.</a:t>
            </a:r>
            <a:r>
              <a:rPr lang="en-US" sz="1400" b="1" i="0" u="none" dirty="0">
                <a:solidFill>
                  <a:srgbClr val="0070C0"/>
                </a:solidFill>
                <a:latin typeface="Arial"/>
                <a:ea typeface="Arial"/>
                <a:cs typeface="Arial"/>
                <a:sym typeface="Arial"/>
              </a:rPr>
              <a:t> </a:t>
            </a:r>
            <a:r>
              <a:rPr lang="en-US" sz="1400" b="1" i="0" u="none" dirty="0">
                <a:solidFill>
                  <a:srgbClr val="C00000"/>
                </a:solidFill>
                <a:latin typeface="Arial"/>
                <a:ea typeface="Arial"/>
                <a:cs typeface="Arial"/>
                <a:sym typeface="Arial"/>
              </a:rPr>
              <a:t>(</a:t>
            </a:r>
            <a:r>
              <a:rPr lang="en-US" sz="1400" b="1" i="0" u="none" dirty="0">
                <a:solidFill>
                  <a:srgbClr val="CC0000"/>
                </a:solidFill>
                <a:latin typeface="Arial"/>
                <a:ea typeface="Arial"/>
                <a:cs typeface="Arial"/>
                <a:sym typeface="Arial"/>
              </a:rPr>
              <a:t>Plan </a:t>
            </a:r>
            <a:r>
              <a:rPr lang="en-US" sz="1400" b="1" i="0" u="none" dirty="0" err="1">
                <a:solidFill>
                  <a:srgbClr val="CC0000"/>
                </a:solidFill>
                <a:latin typeface="Arial"/>
                <a:ea typeface="Arial"/>
                <a:cs typeface="Arial"/>
                <a:sym typeface="Arial"/>
              </a:rPr>
              <a:t>Raporu</a:t>
            </a:r>
            <a:r>
              <a:rPr lang="en-US" sz="1400" b="1" i="0" u="none" dirty="0">
                <a:solidFill>
                  <a:srgbClr val="CC0000"/>
                </a:solidFill>
                <a:latin typeface="Arial"/>
                <a:ea typeface="Arial"/>
                <a:cs typeface="Arial"/>
                <a:sym typeface="Arial"/>
              </a:rPr>
              <a:t> </a:t>
            </a:r>
            <a:r>
              <a:rPr lang="en-US" sz="1400" b="1" i="0" u="none" dirty="0" err="1">
                <a:solidFill>
                  <a:srgbClr val="CC0000"/>
                </a:solidFill>
                <a:latin typeface="Arial"/>
                <a:ea typeface="Arial"/>
                <a:cs typeface="Arial"/>
                <a:sym typeface="Arial"/>
              </a:rPr>
              <a:t>ekinde</a:t>
            </a:r>
            <a:r>
              <a:rPr lang="en-US" sz="1400" b="1" i="0" u="none" dirty="0">
                <a:solidFill>
                  <a:srgbClr val="CC0000"/>
                </a:solidFill>
                <a:latin typeface="Arial"/>
                <a:ea typeface="Arial"/>
                <a:cs typeface="Arial"/>
                <a:sym typeface="Arial"/>
              </a:rPr>
              <a:t> </a:t>
            </a:r>
            <a:r>
              <a:rPr lang="en-US" sz="1400" b="1" i="0" u="none" dirty="0" err="1">
                <a:solidFill>
                  <a:srgbClr val="CC0000"/>
                </a:solidFill>
                <a:latin typeface="Arial"/>
                <a:ea typeface="Arial"/>
                <a:cs typeface="Arial"/>
                <a:sym typeface="Arial"/>
              </a:rPr>
              <a:t>yer</a:t>
            </a:r>
            <a:r>
              <a:rPr lang="en-US" sz="1400" b="1" i="0" u="none" dirty="0">
                <a:solidFill>
                  <a:srgbClr val="CC0000"/>
                </a:solidFill>
                <a:latin typeface="Arial"/>
                <a:ea typeface="Arial"/>
                <a:cs typeface="Arial"/>
                <a:sym typeface="Arial"/>
              </a:rPr>
              <a:t> </a:t>
            </a:r>
            <a:r>
              <a:rPr lang="en-US" sz="1400" b="1" i="0" u="none" dirty="0" err="1">
                <a:solidFill>
                  <a:srgbClr val="CC0000"/>
                </a:solidFill>
                <a:latin typeface="Arial"/>
                <a:ea typeface="Arial"/>
                <a:cs typeface="Arial"/>
                <a:sym typeface="Arial"/>
              </a:rPr>
              <a:t>alan</a:t>
            </a:r>
            <a:r>
              <a:rPr lang="en-US" sz="1400" b="1" i="0" u="none" dirty="0">
                <a:solidFill>
                  <a:srgbClr val="CC0000"/>
                </a:solidFill>
                <a:latin typeface="Arial"/>
                <a:ea typeface="Arial"/>
                <a:cs typeface="Arial"/>
                <a:sym typeface="Arial"/>
              </a:rPr>
              <a:t> </a:t>
            </a:r>
            <a:r>
              <a:rPr lang="en-US" sz="1400" b="1" i="0" u="none" dirty="0" err="1">
                <a:solidFill>
                  <a:srgbClr val="CC0000"/>
                </a:solidFill>
                <a:latin typeface="Arial"/>
                <a:ea typeface="Arial"/>
                <a:cs typeface="Arial"/>
                <a:sym typeface="Arial"/>
              </a:rPr>
              <a:t>Korunacak</a:t>
            </a:r>
            <a:r>
              <a:rPr lang="en-US" sz="1400" b="1" i="0" u="none" dirty="0">
                <a:solidFill>
                  <a:srgbClr val="CC0000"/>
                </a:solidFill>
                <a:latin typeface="Arial"/>
                <a:ea typeface="Arial"/>
                <a:cs typeface="Arial"/>
                <a:sym typeface="Arial"/>
              </a:rPr>
              <a:t> </a:t>
            </a:r>
            <a:r>
              <a:rPr lang="en-US" sz="1400" b="1" i="0" u="none" dirty="0" err="1">
                <a:solidFill>
                  <a:srgbClr val="CC0000"/>
                </a:solidFill>
                <a:latin typeface="Arial"/>
                <a:ea typeface="Arial"/>
                <a:cs typeface="Arial"/>
                <a:sym typeface="Arial"/>
              </a:rPr>
              <a:t>Yapı</a:t>
            </a:r>
            <a:r>
              <a:rPr lang="en-US" sz="1400" b="1" i="0" u="none" dirty="0">
                <a:solidFill>
                  <a:srgbClr val="CC0000"/>
                </a:solidFill>
                <a:latin typeface="Arial"/>
                <a:ea typeface="Arial"/>
                <a:cs typeface="Arial"/>
                <a:sym typeface="Arial"/>
              </a:rPr>
              <a:t> / </a:t>
            </a:r>
            <a:r>
              <a:rPr lang="en-US" sz="1400" b="1" i="0" u="none" dirty="0" err="1">
                <a:solidFill>
                  <a:srgbClr val="CC0000"/>
                </a:solidFill>
                <a:latin typeface="Arial"/>
                <a:ea typeface="Arial"/>
                <a:cs typeface="Arial"/>
                <a:sym typeface="Arial"/>
              </a:rPr>
              <a:t>Görsel</a:t>
            </a:r>
            <a:r>
              <a:rPr lang="en-US" sz="1400" b="1" i="0" u="none" dirty="0">
                <a:solidFill>
                  <a:srgbClr val="CC0000"/>
                </a:solidFill>
                <a:latin typeface="Arial"/>
                <a:ea typeface="Arial"/>
                <a:cs typeface="Arial"/>
                <a:sym typeface="Arial"/>
              </a:rPr>
              <a:t> </a:t>
            </a:r>
            <a:r>
              <a:rPr lang="en-US" sz="1400" b="1" i="0" u="none" dirty="0" err="1">
                <a:solidFill>
                  <a:srgbClr val="CC0000"/>
                </a:solidFill>
                <a:latin typeface="Arial"/>
                <a:ea typeface="Arial"/>
                <a:cs typeface="Arial"/>
                <a:sym typeface="Arial"/>
              </a:rPr>
              <a:t>ve</a:t>
            </a:r>
            <a:r>
              <a:rPr lang="en-US" sz="1400" b="1" i="0" u="none" dirty="0">
                <a:solidFill>
                  <a:srgbClr val="CC0000"/>
                </a:solidFill>
                <a:latin typeface="Arial"/>
                <a:ea typeface="Arial"/>
                <a:cs typeface="Arial"/>
                <a:sym typeface="Arial"/>
              </a:rPr>
              <a:t> </a:t>
            </a:r>
            <a:r>
              <a:rPr lang="en-US" sz="1400" b="1" i="0" u="none" dirty="0" err="1">
                <a:solidFill>
                  <a:srgbClr val="CC0000"/>
                </a:solidFill>
                <a:latin typeface="Arial"/>
                <a:ea typeface="Arial"/>
                <a:cs typeface="Arial"/>
                <a:sym typeface="Arial"/>
              </a:rPr>
              <a:t>Çevresel</a:t>
            </a:r>
            <a:r>
              <a:rPr lang="en-US" sz="1400" b="1" i="0" u="none" dirty="0">
                <a:solidFill>
                  <a:srgbClr val="CC0000"/>
                </a:solidFill>
                <a:latin typeface="Arial"/>
                <a:ea typeface="Arial"/>
                <a:cs typeface="Arial"/>
                <a:sym typeface="Arial"/>
              </a:rPr>
              <a:t> </a:t>
            </a:r>
            <a:r>
              <a:rPr lang="en-US" sz="1400" b="1" i="0" u="none" dirty="0" err="1">
                <a:solidFill>
                  <a:srgbClr val="CC0000"/>
                </a:solidFill>
                <a:latin typeface="Arial"/>
                <a:ea typeface="Arial"/>
                <a:cs typeface="Arial"/>
                <a:sym typeface="Arial"/>
              </a:rPr>
              <a:t>Değerler</a:t>
            </a:r>
            <a:r>
              <a:rPr lang="en-US" sz="1400" b="1" i="0" u="none" dirty="0">
                <a:solidFill>
                  <a:srgbClr val="CC0000"/>
                </a:solidFill>
                <a:latin typeface="Arial"/>
                <a:ea typeface="Arial"/>
                <a:cs typeface="Arial"/>
                <a:sym typeface="Arial"/>
              </a:rPr>
              <a:t> </a:t>
            </a:r>
            <a:r>
              <a:rPr lang="en-US" sz="1400" b="1" i="0" u="none" dirty="0" err="1">
                <a:solidFill>
                  <a:srgbClr val="CC0000"/>
                </a:solidFill>
                <a:latin typeface="Arial"/>
                <a:ea typeface="Arial"/>
                <a:cs typeface="Arial"/>
                <a:sym typeface="Arial"/>
              </a:rPr>
              <a:t>Paftalarında</a:t>
            </a:r>
            <a:r>
              <a:rPr lang="en-US" sz="1400" b="1" i="0" u="none" dirty="0">
                <a:solidFill>
                  <a:srgbClr val="CC0000"/>
                </a:solidFill>
                <a:latin typeface="Arial"/>
                <a:ea typeface="Arial"/>
                <a:cs typeface="Arial"/>
                <a:sym typeface="Arial"/>
              </a:rPr>
              <a:t> </a:t>
            </a:r>
            <a:r>
              <a:rPr lang="en-US" sz="1400" b="1" i="0" u="none" dirty="0" err="1">
                <a:solidFill>
                  <a:srgbClr val="CC0000"/>
                </a:solidFill>
                <a:latin typeface="Arial"/>
                <a:ea typeface="Arial"/>
                <a:cs typeface="Arial"/>
                <a:sym typeface="Arial"/>
              </a:rPr>
              <a:t>gösterilmiştir</a:t>
            </a:r>
            <a:r>
              <a:rPr lang="en-US" sz="1400" b="1" i="0" u="none" dirty="0">
                <a:solidFill>
                  <a:srgbClr val="CC0000"/>
                </a:solidFill>
                <a:latin typeface="Arial"/>
                <a:ea typeface="Arial"/>
                <a:cs typeface="Arial"/>
                <a:sym typeface="Arial"/>
              </a:rPr>
              <a:t>.)</a:t>
            </a:r>
            <a:endParaRPr dirty="0"/>
          </a:p>
          <a:p>
            <a:pPr marL="0" marR="0" lvl="0" indent="0" algn="l" rtl="0">
              <a:lnSpc>
                <a:spcPct val="100000"/>
              </a:lnSpc>
              <a:spcBef>
                <a:spcPts val="1400"/>
              </a:spcBef>
              <a:spcAft>
                <a:spcPts val="0"/>
              </a:spcAft>
              <a:buNone/>
            </a:pPr>
            <a:endParaRPr sz="1400" b="1" i="0" u="none" dirty="0">
              <a:solidFill>
                <a:srgbClr val="CC0000"/>
              </a:solidFill>
              <a:latin typeface="Arial"/>
              <a:ea typeface="Arial"/>
              <a:cs typeface="Arial"/>
              <a:sym typeface="Arial"/>
            </a:endParaRPr>
          </a:p>
        </p:txBody>
      </p:sp>
      <p:sp>
        <p:nvSpPr>
          <p:cNvPr id="13" name="Google Shape;361;p19"/>
          <p:cNvSpPr txBox="1"/>
          <p:nvPr/>
        </p:nvSpPr>
        <p:spPr>
          <a:xfrm>
            <a:off x="1353185" y="5318669"/>
            <a:ext cx="10072459" cy="3951287"/>
          </a:xfrm>
          <a:prstGeom prst="rect">
            <a:avLst/>
          </a:prstGeom>
          <a:noFill/>
          <a:ln>
            <a:noFill/>
          </a:ln>
        </p:spPr>
        <p:txBody>
          <a:bodyPr spcFirstLastPara="1" wrap="square" lIns="0" tIns="12225" rIns="0" bIns="0" anchor="t" anchorCtr="0">
            <a:noAutofit/>
          </a:bodyPr>
          <a:lstStyle/>
          <a:p>
            <a:pPr marL="0" marR="0" lvl="0" indent="0" algn="l" rtl="0">
              <a:lnSpc>
                <a:spcPct val="93000"/>
              </a:lnSpc>
              <a:spcBef>
                <a:spcPts val="0"/>
              </a:spcBef>
              <a:spcAft>
                <a:spcPts val="0"/>
              </a:spcAft>
              <a:buClr>
                <a:srgbClr val="CC0000"/>
              </a:buClr>
              <a:buSzPts val="1400"/>
              <a:buFont typeface="Arial"/>
              <a:buNone/>
            </a:pPr>
            <a:r>
              <a:rPr lang="en-US" sz="1400" b="1" i="0" u="none" dirty="0">
                <a:solidFill>
                  <a:srgbClr val="CC0000"/>
                </a:solidFill>
                <a:latin typeface="Arial"/>
                <a:ea typeface="Arial"/>
                <a:cs typeface="Arial"/>
                <a:sym typeface="Arial"/>
              </a:rPr>
              <a:t>Alanın </a:t>
            </a:r>
            <a:r>
              <a:rPr lang="en-US" sz="1400" b="1" i="0" u="none" dirty="0" err="1">
                <a:solidFill>
                  <a:srgbClr val="CC0000"/>
                </a:solidFill>
                <a:latin typeface="Arial"/>
                <a:ea typeface="Arial"/>
                <a:cs typeface="Arial"/>
                <a:sym typeface="Arial"/>
              </a:rPr>
              <a:t>tarihsel</a:t>
            </a:r>
            <a:r>
              <a:rPr lang="en-US" sz="1400" b="1" i="0" u="none" dirty="0">
                <a:solidFill>
                  <a:srgbClr val="CC0000"/>
                </a:solidFill>
                <a:latin typeface="Arial"/>
                <a:ea typeface="Arial"/>
                <a:cs typeface="Arial"/>
                <a:sym typeface="Arial"/>
              </a:rPr>
              <a:t> </a:t>
            </a:r>
            <a:r>
              <a:rPr lang="en-US" sz="1400" b="1" i="0" u="none" dirty="0" err="1">
                <a:solidFill>
                  <a:srgbClr val="CC0000"/>
                </a:solidFill>
                <a:latin typeface="Arial"/>
                <a:ea typeface="Arial"/>
                <a:cs typeface="Arial"/>
                <a:sym typeface="Arial"/>
              </a:rPr>
              <a:t>kimliğine</a:t>
            </a:r>
            <a:r>
              <a:rPr lang="en-US" sz="1400" b="1" i="0" u="none" dirty="0">
                <a:solidFill>
                  <a:srgbClr val="CC0000"/>
                </a:solidFill>
                <a:latin typeface="Arial"/>
                <a:ea typeface="Arial"/>
                <a:cs typeface="Arial"/>
                <a:sym typeface="Arial"/>
              </a:rPr>
              <a:t> </a:t>
            </a:r>
            <a:r>
              <a:rPr lang="en-US" sz="1400" b="1" i="0" u="none" dirty="0" err="1">
                <a:solidFill>
                  <a:srgbClr val="CC0000"/>
                </a:solidFill>
                <a:latin typeface="Arial"/>
                <a:ea typeface="Arial"/>
                <a:cs typeface="Arial"/>
                <a:sym typeface="Arial"/>
              </a:rPr>
              <a:t>uygun</a:t>
            </a:r>
            <a:r>
              <a:rPr lang="en-US" sz="1400" b="1" i="0" u="none" dirty="0">
                <a:solidFill>
                  <a:srgbClr val="CC0000"/>
                </a:solidFill>
                <a:latin typeface="Arial"/>
                <a:ea typeface="Arial"/>
                <a:cs typeface="Arial"/>
                <a:sym typeface="Arial"/>
              </a:rPr>
              <a:t> </a:t>
            </a:r>
            <a:r>
              <a:rPr lang="en-US" sz="1400" b="1" i="0" u="none" dirty="0" err="1">
                <a:solidFill>
                  <a:srgbClr val="CC0000"/>
                </a:solidFill>
                <a:latin typeface="Arial"/>
                <a:ea typeface="Arial"/>
                <a:cs typeface="Arial"/>
                <a:sym typeface="Arial"/>
              </a:rPr>
              <a:t>biçimde</a:t>
            </a:r>
            <a:r>
              <a:rPr lang="en-US" sz="1400" b="1" i="0" u="none" dirty="0">
                <a:solidFill>
                  <a:srgbClr val="CC0000"/>
                </a:solidFill>
                <a:latin typeface="Arial"/>
                <a:ea typeface="Arial"/>
                <a:cs typeface="Arial"/>
                <a:sym typeface="Arial"/>
              </a:rPr>
              <a:t> </a:t>
            </a:r>
            <a:r>
              <a:rPr lang="en-US" sz="1400" b="1" i="0" u="none" dirty="0" err="1">
                <a:solidFill>
                  <a:srgbClr val="CC0000"/>
                </a:solidFill>
                <a:latin typeface="Arial"/>
                <a:ea typeface="Arial"/>
                <a:cs typeface="Arial"/>
                <a:sym typeface="Arial"/>
              </a:rPr>
              <a:t>Enternasyonal</a:t>
            </a:r>
            <a:r>
              <a:rPr lang="en-US" sz="1400" b="1" i="0" u="none" dirty="0">
                <a:solidFill>
                  <a:srgbClr val="CC0000"/>
                </a:solidFill>
                <a:latin typeface="Arial"/>
                <a:ea typeface="Arial"/>
                <a:cs typeface="Arial"/>
                <a:sym typeface="Arial"/>
              </a:rPr>
              <a:t> </a:t>
            </a:r>
            <a:r>
              <a:rPr lang="en-US" sz="1400" b="1" i="0" u="none" dirty="0" err="1">
                <a:solidFill>
                  <a:srgbClr val="CC0000"/>
                </a:solidFill>
                <a:latin typeface="Arial"/>
                <a:ea typeface="Arial"/>
                <a:cs typeface="Arial"/>
                <a:sym typeface="Arial"/>
              </a:rPr>
              <a:t>Fuar</a:t>
            </a:r>
            <a:r>
              <a:rPr lang="en-US" sz="1400" b="1" i="0" u="none" dirty="0">
                <a:solidFill>
                  <a:srgbClr val="CC0000"/>
                </a:solidFill>
                <a:latin typeface="Arial"/>
                <a:ea typeface="Arial"/>
                <a:cs typeface="Arial"/>
                <a:sym typeface="Arial"/>
              </a:rPr>
              <a:t> </a:t>
            </a:r>
            <a:r>
              <a:rPr lang="en-US" sz="1400" b="1" i="0" u="none" dirty="0" err="1">
                <a:solidFill>
                  <a:srgbClr val="CC0000"/>
                </a:solidFill>
                <a:latin typeface="Arial"/>
                <a:ea typeface="Arial"/>
                <a:cs typeface="Arial"/>
                <a:sym typeface="Arial"/>
              </a:rPr>
              <a:t>ve</a:t>
            </a:r>
            <a:r>
              <a:rPr lang="en-US" sz="1400" b="1" i="0" u="none" dirty="0">
                <a:solidFill>
                  <a:srgbClr val="CC0000"/>
                </a:solidFill>
                <a:latin typeface="Arial"/>
                <a:ea typeface="Arial"/>
                <a:cs typeface="Arial"/>
                <a:sym typeface="Arial"/>
              </a:rPr>
              <a:t> </a:t>
            </a:r>
            <a:r>
              <a:rPr lang="en-US" sz="1400" b="1" i="0" u="none" dirty="0" err="1">
                <a:solidFill>
                  <a:srgbClr val="CC0000"/>
                </a:solidFill>
                <a:latin typeface="Arial"/>
                <a:ea typeface="Arial"/>
                <a:cs typeface="Arial"/>
                <a:sym typeface="Arial"/>
              </a:rPr>
              <a:t>kültürel</a:t>
            </a:r>
            <a:r>
              <a:rPr lang="en-US" sz="1400" b="1" i="0" u="none" dirty="0">
                <a:solidFill>
                  <a:srgbClr val="CC0000"/>
                </a:solidFill>
                <a:latin typeface="Arial"/>
                <a:ea typeface="Arial"/>
                <a:cs typeface="Arial"/>
                <a:sym typeface="Arial"/>
              </a:rPr>
              <a:t> / </a:t>
            </a:r>
            <a:r>
              <a:rPr lang="en-US" sz="1400" b="1" i="0" u="none" dirty="0" err="1">
                <a:solidFill>
                  <a:srgbClr val="CC0000"/>
                </a:solidFill>
                <a:latin typeface="Arial"/>
                <a:ea typeface="Arial"/>
                <a:cs typeface="Arial"/>
                <a:sym typeface="Arial"/>
              </a:rPr>
              <a:t>sportif</a:t>
            </a:r>
            <a:r>
              <a:rPr lang="en-US" sz="1400" b="1" i="0" u="none" dirty="0">
                <a:solidFill>
                  <a:srgbClr val="CC0000"/>
                </a:solidFill>
                <a:latin typeface="Arial"/>
                <a:ea typeface="Arial"/>
                <a:cs typeface="Arial"/>
                <a:sym typeface="Arial"/>
              </a:rPr>
              <a:t> </a:t>
            </a:r>
            <a:r>
              <a:rPr lang="en-US" sz="1400" b="1" i="0" u="none" dirty="0" err="1">
                <a:solidFill>
                  <a:srgbClr val="CC0000"/>
                </a:solidFill>
                <a:latin typeface="Arial"/>
                <a:ea typeface="Arial"/>
                <a:cs typeface="Arial"/>
                <a:sym typeface="Arial"/>
              </a:rPr>
              <a:t>işlevler</a:t>
            </a:r>
            <a:r>
              <a:rPr lang="en-US" sz="1400" b="1" i="0" u="none" dirty="0">
                <a:solidFill>
                  <a:srgbClr val="CC0000"/>
                </a:solidFill>
                <a:latin typeface="Arial"/>
                <a:ea typeface="Arial"/>
                <a:cs typeface="Arial"/>
                <a:sym typeface="Arial"/>
              </a:rPr>
              <a:t> </a:t>
            </a:r>
            <a:r>
              <a:rPr lang="en-US" sz="1400" b="1" i="0" u="none" dirty="0" err="1">
                <a:solidFill>
                  <a:srgbClr val="CC0000"/>
                </a:solidFill>
                <a:latin typeface="Arial"/>
                <a:ea typeface="Arial"/>
                <a:cs typeface="Arial"/>
                <a:sym typeface="Arial"/>
              </a:rPr>
              <a:t>için</a:t>
            </a:r>
            <a:r>
              <a:rPr lang="en-US" sz="1400" b="1" i="0" u="none" dirty="0">
                <a:solidFill>
                  <a:srgbClr val="CC0000"/>
                </a:solidFill>
                <a:latin typeface="Arial"/>
                <a:ea typeface="Arial"/>
                <a:cs typeface="Arial"/>
                <a:sym typeface="Arial"/>
              </a:rPr>
              <a:t> </a:t>
            </a:r>
            <a:r>
              <a:rPr lang="en-US" sz="1400" b="1" i="0" u="none" dirty="0" err="1">
                <a:solidFill>
                  <a:srgbClr val="CC0000"/>
                </a:solidFill>
                <a:latin typeface="Arial"/>
                <a:ea typeface="Arial"/>
                <a:cs typeface="Arial"/>
                <a:sym typeface="Arial"/>
              </a:rPr>
              <a:t>yapılaşma</a:t>
            </a:r>
            <a:r>
              <a:rPr lang="en-US" sz="1400" b="1" i="0" u="none" dirty="0">
                <a:solidFill>
                  <a:srgbClr val="CC0000"/>
                </a:solidFill>
                <a:latin typeface="Arial"/>
                <a:ea typeface="Arial"/>
                <a:cs typeface="Arial"/>
                <a:sym typeface="Arial"/>
              </a:rPr>
              <a:t> </a:t>
            </a:r>
            <a:r>
              <a:rPr lang="en-US" sz="1400" b="1" i="0" u="none" dirty="0" err="1">
                <a:solidFill>
                  <a:srgbClr val="CC0000"/>
                </a:solidFill>
                <a:latin typeface="Arial"/>
                <a:ea typeface="Arial"/>
                <a:cs typeface="Arial"/>
                <a:sym typeface="Arial"/>
              </a:rPr>
              <a:t>olabileceği</a:t>
            </a:r>
            <a:r>
              <a:rPr lang="en-US" sz="1400" b="1" i="0" u="none" dirty="0">
                <a:solidFill>
                  <a:srgbClr val="CC0000"/>
                </a:solidFill>
                <a:latin typeface="Arial"/>
                <a:ea typeface="Arial"/>
                <a:cs typeface="Arial"/>
                <a:sym typeface="Arial"/>
              </a:rPr>
              <a:t> </a:t>
            </a:r>
            <a:r>
              <a:rPr lang="en-US" sz="1400" b="1" i="0" u="none" dirty="0" err="1">
                <a:solidFill>
                  <a:srgbClr val="CC0000"/>
                </a:solidFill>
                <a:latin typeface="Arial"/>
                <a:ea typeface="Arial"/>
                <a:cs typeface="Arial"/>
                <a:sym typeface="Arial"/>
              </a:rPr>
              <a:t>değerlendirilmektedir</a:t>
            </a:r>
            <a:r>
              <a:rPr lang="en-US" sz="1400" b="1" i="0" u="none" dirty="0">
                <a:solidFill>
                  <a:srgbClr val="CC0000"/>
                </a:solidFill>
                <a:latin typeface="Arial"/>
                <a:ea typeface="Arial"/>
                <a:cs typeface="Arial"/>
                <a:sym typeface="Arial"/>
              </a:rPr>
              <a:t>.</a:t>
            </a:r>
            <a:endParaRPr dirty="0"/>
          </a:p>
        </p:txBody>
      </p:sp>
    </p:spTree>
    <p:extLst>
      <p:ext uri="{BB962C8B-B14F-4D97-AF65-F5344CB8AC3E}">
        <p14:creationId xmlns:p14="http://schemas.microsoft.com/office/powerpoint/2010/main" val="1781898259"/>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219200" y="6405568"/>
            <a:ext cx="11468100" cy="452432"/>
          </a:xfrm>
          <a:prstGeom prst="rect">
            <a:avLst/>
          </a:prstGeom>
        </p:spPr>
        <p:txBody>
          <a:bodyPr wrap="square">
            <a:spAutoFit/>
          </a:bodyPr>
          <a:lstStyle/>
          <a:p>
            <a:pPr>
              <a:lnSpc>
                <a:spcPct val="130000"/>
              </a:lnSpc>
              <a:spcAft>
                <a:spcPts val="0"/>
              </a:spcAft>
            </a:pPr>
            <a:r>
              <a:rPr lang="tr-TR" b="1" dirty="0">
                <a:latin typeface="Verdana" panose="020B0604030504040204" pitchFamily="34" charset="0"/>
                <a:ea typeface="Times New Roman" panose="02020603050405020304" pitchFamily="18" charset="0"/>
                <a:cs typeface="Arial" panose="020B0604020202020204" pitchFamily="34" charset="0"/>
              </a:rPr>
              <a:t>TÜRK MÜHENDİS VE MİMAR ODALARI BİRLİĞİİZMİR İL KOORDİNASYON KURULU</a:t>
            </a:r>
            <a:endParaRPr lang="tr-TR" sz="2800" dirty="0">
              <a:effectLst/>
              <a:latin typeface="Times New Roman" panose="02020603050405020304" pitchFamily="18" charset="0"/>
              <a:ea typeface="Times New Roman" panose="02020603050405020304" pitchFamily="18" charset="0"/>
            </a:endParaRPr>
          </a:p>
        </p:txBody>
      </p:sp>
      <p:pic>
        <p:nvPicPr>
          <p:cNvPr id="5" name="Resim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69372" y="109532"/>
            <a:ext cx="1312545" cy="685800"/>
          </a:xfrm>
          <a:prstGeom prst="rect">
            <a:avLst/>
          </a:prstGeom>
          <a:noFill/>
          <a:ln>
            <a:noFill/>
          </a:ln>
        </p:spPr>
      </p:pic>
      <p:sp>
        <p:nvSpPr>
          <p:cNvPr id="7" name="Dikdörtgen 6"/>
          <p:cNvSpPr/>
          <p:nvPr/>
        </p:nvSpPr>
        <p:spPr>
          <a:xfrm>
            <a:off x="1074008" y="696030"/>
            <a:ext cx="9358859" cy="368755"/>
          </a:xfrm>
          <a:prstGeom prst="rect">
            <a:avLst/>
          </a:prstGeom>
        </p:spPr>
        <p:txBody>
          <a:bodyPr wrap="square">
            <a:spAutoFit/>
          </a:bodyPr>
          <a:lstStyle/>
          <a:p>
            <a:pPr lvl="0" algn="just">
              <a:lnSpc>
                <a:spcPct val="107000"/>
              </a:lnSpc>
              <a:spcAft>
                <a:spcPts val="800"/>
              </a:spcAft>
              <a:tabLst>
                <a:tab pos="450215" algn="l"/>
              </a:tabLst>
            </a:pPr>
            <a:r>
              <a:rPr lang="tr-TR" b="1" u="sng" dirty="0">
                <a:latin typeface="Times New Roman" panose="02020603050405020304" pitchFamily="18" charset="0"/>
                <a:ea typeface="Times New Roman" panose="02020603050405020304" pitchFamily="18" charset="0"/>
              </a:rPr>
              <a:t>YAPILARA DAİR BEKLENTİLER</a:t>
            </a:r>
            <a:endParaRPr lang="tr-TR" b="1" u="sng" dirty="0">
              <a:effectLst/>
              <a:latin typeface="Times New Roman" panose="02020603050405020304" pitchFamily="18" charset="0"/>
              <a:ea typeface="Times New Roman" panose="02020603050405020304" pitchFamily="18" charset="0"/>
            </a:endParaRPr>
          </a:p>
        </p:txBody>
      </p:sp>
      <p:sp>
        <p:nvSpPr>
          <p:cNvPr id="10" name="Dikdörtgen 9"/>
          <p:cNvSpPr/>
          <p:nvPr/>
        </p:nvSpPr>
        <p:spPr>
          <a:xfrm>
            <a:off x="1239471" y="1220980"/>
            <a:ext cx="10351637" cy="410882"/>
          </a:xfrm>
          <a:prstGeom prst="rect">
            <a:avLst/>
          </a:prstGeom>
        </p:spPr>
        <p:txBody>
          <a:bodyPr wrap="square">
            <a:spAutoFit/>
          </a:bodyPr>
          <a:lstStyle/>
          <a:p>
            <a:pPr lvl="0" algn="just">
              <a:lnSpc>
                <a:spcPct val="115000"/>
              </a:lnSpc>
              <a:spcAft>
                <a:spcPts val="0"/>
              </a:spcAft>
            </a:pPr>
            <a:r>
              <a:rPr lang="tr-TR" dirty="0">
                <a:solidFill>
                  <a:srgbClr val="000000"/>
                </a:solidFill>
                <a:latin typeface="Times New Roman" panose="02020603050405020304" pitchFamily="18" charset="0"/>
                <a:ea typeface="Calibri" panose="020F0502020204030204" pitchFamily="34" charset="0"/>
              </a:rPr>
              <a:t>23. Tarihi niteliği olan peyzaj öğelerinin (heykeller, havuzlar) tescilinin gerçekleştirilerek korunması,</a:t>
            </a:r>
            <a:endParaRPr lang="tr-TR" dirty="0">
              <a:effectLst/>
              <a:latin typeface="Times New Roman" panose="02020603050405020304" pitchFamily="18" charset="0"/>
              <a:ea typeface="Times New Roman" panose="02020603050405020304" pitchFamily="18" charset="0"/>
            </a:endParaRPr>
          </a:p>
        </p:txBody>
      </p:sp>
      <p:sp>
        <p:nvSpPr>
          <p:cNvPr id="11" name="Google Shape;361;p19"/>
          <p:cNvSpPr txBox="1"/>
          <p:nvPr/>
        </p:nvSpPr>
        <p:spPr>
          <a:xfrm>
            <a:off x="1536065" y="1490433"/>
            <a:ext cx="9233307" cy="1900736"/>
          </a:xfrm>
          <a:prstGeom prst="rect">
            <a:avLst/>
          </a:prstGeom>
          <a:noFill/>
          <a:ln>
            <a:noFill/>
          </a:ln>
        </p:spPr>
        <p:txBody>
          <a:bodyPr spcFirstLastPara="1" wrap="square" lIns="0" tIns="12225" rIns="0" bIns="0" anchor="t" anchorCtr="0">
            <a:noAutofit/>
          </a:bodyPr>
          <a:lstStyle/>
          <a:p>
            <a:pPr marL="0" marR="0" lvl="0" indent="0" algn="l" rtl="0">
              <a:lnSpc>
                <a:spcPct val="93000"/>
              </a:lnSpc>
              <a:spcBef>
                <a:spcPts val="1400"/>
              </a:spcBef>
              <a:spcAft>
                <a:spcPts val="0"/>
              </a:spcAft>
              <a:buClr>
                <a:srgbClr val="C00000"/>
              </a:buClr>
              <a:buSzPts val="1200"/>
              <a:buFont typeface="Arial"/>
              <a:buNone/>
            </a:pPr>
            <a:r>
              <a:rPr lang="en-US" sz="1400" b="1" i="0" u="none" dirty="0">
                <a:solidFill>
                  <a:srgbClr val="C00000"/>
                </a:solidFill>
                <a:latin typeface="Arial"/>
                <a:ea typeface="Arial"/>
                <a:cs typeface="Arial"/>
                <a:sym typeface="Arial"/>
              </a:rPr>
              <a:t>Öneri-20’deki </a:t>
            </a:r>
            <a:r>
              <a:rPr lang="en-US" sz="1400" b="1" i="0" u="none" dirty="0" err="1">
                <a:solidFill>
                  <a:srgbClr val="C00000"/>
                </a:solidFill>
                <a:latin typeface="Arial"/>
                <a:ea typeface="Arial"/>
                <a:cs typeface="Arial"/>
                <a:sym typeface="Arial"/>
              </a:rPr>
              <a:t>değerlendirmelerimiz</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geçerlidir</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Alandaki</a:t>
            </a:r>
            <a:r>
              <a:rPr lang="en-US" sz="1400" b="1" i="0" u="none" dirty="0">
                <a:solidFill>
                  <a:srgbClr val="C00000"/>
                </a:solidFill>
                <a:latin typeface="Arial"/>
                <a:ea typeface="Arial"/>
                <a:cs typeface="Arial"/>
                <a:sym typeface="Arial"/>
              </a:rPr>
              <a:t> İzmir </a:t>
            </a:r>
            <a:r>
              <a:rPr lang="en-US" sz="1400" b="1" i="0" u="none" dirty="0" err="1">
                <a:solidFill>
                  <a:srgbClr val="C00000"/>
                </a:solidFill>
                <a:latin typeface="Arial"/>
                <a:ea typeface="Arial"/>
                <a:cs typeface="Arial"/>
                <a:sym typeface="Arial"/>
              </a:rPr>
              <a:t>Tarih</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ve</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Sanat</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Müzesi</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içindeki</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Seramik</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Eserler</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yapısı</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tescillidir</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Belediyemizin</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önerisi</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doğrultusunda</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alandaki</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Cumhuriyet</a:t>
            </a:r>
            <a:r>
              <a:rPr lang="en-US" sz="1400" b="1" i="0" u="none" dirty="0">
                <a:solidFill>
                  <a:srgbClr val="C00000"/>
                </a:solidFill>
                <a:latin typeface="Arial"/>
                <a:ea typeface="Arial"/>
                <a:cs typeface="Arial"/>
                <a:sym typeface="Arial"/>
              </a:rPr>
              <a:t>, 9 </a:t>
            </a:r>
            <a:r>
              <a:rPr lang="en-US" sz="1400" b="1" i="0" u="none" dirty="0" err="1">
                <a:solidFill>
                  <a:srgbClr val="C00000"/>
                </a:solidFill>
                <a:latin typeface="Arial"/>
                <a:ea typeface="Arial"/>
                <a:cs typeface="Arial"/>
                <a:sym typeface="Arial"/>
              </a:rPr>
              <a:t>Eylül</a:t>
            </a:r>
            <a:r>
              <a:rPr lang="en-US" sz="1400" b="1" i="0" u="none" dirty="0">
                <a:solidFill>
                  <a:srgbClr val="C00000"/>
                </a:solidFill>
                <a:latin typeface="Arial"/>
                <a:ea typeface="Arial"/>
                <a:cs typeface="Arial"/>
                <a:sym typeface="Arial"/>
              </a:rPr>
              <a:t>, 26 </a:t>
            </a:r>
            <a:r>
              <a:rPr lang="en-US" sz="1400" b="1" i="0" u="none" dirty="0" err="1">
                <a:solidFill>
                  <a:srgbClr val="C00000"/>
                </a:solidFill>
                <a:latin typeface="Arial"/>
                <a:ea typeface="Arial"/>
                <a:cs typeface="Arial"/>
                <a:sym typeface="Arial"/>
              </a:rPr>
              <a:t>Ağustos</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Montrö</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Lozan</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Kapıları</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ile</a:t>
            </a:r>
            <a:r>
              <a:rPr lang="en-US" sz="1400" b="1" i="0" u="none" dirty="0">
                <a:solidFill>
                  <a:srgbClr val="C00000"/>
                </a:solidFill>
                <a:latin typeface="Arial"/>
                <a:ea typeface="Arial"/>
                <a:cs typeface="Arial"/>
                <a:sym typeface="Arial"/>
              </a:rPr>
              <a:t> Pakistan </a:t>
            </a:r>
            <a:r>
              <a:rPr lang="en-US" sz="1400" b="1" i="0" u="none" dirty="0" err="1">
                <a:solidFill>
                  <a:srgbClr val="C00000"/>
                </a:solidFill>
                <a:latin typeface="Arial"/>
                <a:ea typeface="Arial"/>
                <a:cs typeface="Arial"/>
                <a:sym typeface="Arial"/>
              </a:rPr>
              <a:t>Pavyonu</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Göl</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ve</a:t>
            </a:r>
            <a:r>
              <a:rPr lang="en-US" sz="1400" b="1" i="0" u="none" dirty="0">
                <a:solidFill>
                  <a:srgbClr val="C00000"/>
                </a:solidFill>
                <a:latin typeface="Arial"/>
                <a:ea typeface="Arial"/>
                <a:cs typeface="Arial"/>
                <a:sym typeface="Arial"/>
              </a:rPr>
              <a:t> Ada </a:t>
            </a:r>
            <a:r>
              <a:rPr lang="en-US" sz="1400" b="1" i="0" u="none" dirty="0" err="1">
                <a:solidFill>
                  <a:srgbClr val="C00000"/>
                </a:solidFill>
                <a:latin typeface="Arial"/>
                <a:ea typeface="Arial"/>
                <a:cs typeface="Arial"/>
                <a:sym typeface="Arial"/>
              </a:rPr>
              <a:t>Gazinolarının</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tescil</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işlemleri</a:t>
            </a:r>
            <a:r>
              <a:rPr lang="en-US" sz="1400" b="1" i="0" u="none" dirty="0">
                <a:solidFill>
                  <a:srgbClr val="C00000"/>
                </a:solidFill>
                <a:latin typeface="Arial"/>
                <a:ea typeface="Arial"/>
                <a:cs typeface="Arial"/>
                <a:sym typeface="Arial"/>
              </a:rPr>
              <a:t> de </a:t>
            </a:r>
            <a:r>
              <a:rPr lang="en-US" sz="1400" b="1" i="0" u="none" dirty="0" err="1">
                <a:solidFill>
                  <a:srgbClr val="C00000"/>
                </a:solidFill>
                <a:latin typeface="Arial"/>
                <a:ea typeface="Arial"/>
                <a:cs typeface="Arial"/>
                <a:sym typeface="Arial"/>
              </a:rPr>
              <a:t>yakın</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dönemde</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Koruma</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Bölge</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Kurulunun</a:t>
            </a:r>
            <a:r>
              <a:rPr lang="en-US" sz="1400" b="1" i="0" u="none" dirty="0">
                <a:solidFill>
                  <a:srgbClr val="C00000"/>
                </a:solidFill>
                <a:latin typeface="Arial"/>
                <a:ea typeface="Arial"/>
                <a:cs typeface="Arial"/>
                <a:sym typeface="Arial"/>
              </a:rPr>
              <a:t> 25.08.2020-11093 </a:t>
            </a:r>
            <a:r>
              <a:rPr lang="en-US" sz="1400" b="1" i="0" u="none" dirty="0" err="1">
                <a:solidFill>
                  <a:srgbClr val="C00000"/>
                </a:solidFill>
                <a:latin typeface="Arial"/>
                <a:ea typeface="Arial"/>
                <a:cs typeface="Arial"/>
                <a:sym typeface="Arial"/>
              </a:rPr>
              <a:t>sayılı</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kararı</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ile</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tamamlanmış</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olup</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gerekmesi</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halinde</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sonraki</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süreçte</a:t>
            </a:r>
            <a:r>
              <a:rPr lang="en-US" sz="1400" b="1" i="0" u="none" dirty="0">
                <a:solidFill>
                  <a:srgbClr val="C00000"/>
                </a:solidFill>
                <a:latin typeface="Arial"/>
                <a:ea typeface="Arial"/>
                <a:cs typeface="Arial"/>
                <a:sym typeface="Arial"/>
              </a:rPr>
              <a:t> de </a:t>
            </a:r>
            <a:r>
              <a:rPr lang="en-US" sz="1400" b="1" i="0" u="none" dirty="0" err="1">
                <a:solidFill>
                  <a:srgbClr val="C00000"/>
                </a:solidFill>
                <a:latin typeface="Arial"/>
                <a:ea typeface="Arial"/>
                <a:cs typeface="Arial"/>
                <a:sym typeface="Arial"/>
              </a:rPr>
              <a:t>tescil</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işlemi</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yapılabilecektir</a:t>
            </a:r>
            <a:r>
              <a:rPr lang="en-US" sz="1400" b="1" i="0" u="none" dirty="0">
                <a:solidFill>
                  <a:srgbClr val="C00000"/>
                </a:solidFill>
                <a:latin typeface="Arial"/>
                <a:ea typeface="Arial"/>
                <a:cs typeface="Arial"/>
                <a:sym typeface="Arial"/>
              </a:rPr>
              <a:t>. )</a:t>
            </a:r>
            <a:endParaRPr sz="1400" dirty="0"/>
          </a:p>
        </p:txBody>
      </p:sp>
      <p:sp>
        <p:nvSpPr>
          <p:cNvPr id="12" name="Dikdörtgen 11"/>
          <p:cNvSpPr/>
          <p:nvPr/>
        </p:nvSpPr>
        <p:spPr>
          <a:xfrm>
            <a:off x="792480" y="2737292"/>
            <a:ext cx="10345783" cy="923330"/>
          </a:xfrm>
          <a:prstGeom prst="rect">
            <a:avLst/>
          </a:prstGeom>
        </p:spPr>
        <p:txBody>
          <a:bodyPr wrap="square">
            <a:spAutoFit/>
          </a:bodyPr>
          <a:lstStyle/>
          <a:p>
            <a:pPr marL="457200" algn="just">
              <a:spcAft>
                <a:spcPts val="0"/>
              </a:spcAft>
            </a:pPr>
            <a:r>
              <a:rPr lang="tr-TR" dirty="0">
                <a:latin typeface="Times New Roman" panose="02020603050405020304" pitchFamily="18" charset="0"/>
                <a:ea typeface="Times New Roman" panose="02020603050405020304" pitchFamily="18" charset="0"/>
              </a:rPr>
              <a:t>24. Kapıların korunma kararı doğru olmakla birlikte, kapılara yönlendiren duvarlar ve meydanların da koruma kapsamına alınması, kapı ve meydanların isimlerinin de kimliklerini tamamlayıcı unsur olması sebebiyle korunması,</a:t>
            </a:r>
          </a:p>
        </p:txBody>
      </p:sp>
      <p:sp>
        <p:nvSpPr>
          <p:cNvPr id="13" name="Google Shape;377;p20"/>
          <p:cNvSpPr txBox="1"/>
          <p:nvPr/>
        </p:nvSpPr>
        <p:spPr>
          <a:xfrm>
            <a:off x="1536065" y="3756689"/>
            <a:ext cx="9767661" cy="864416"/>
          </a:xfrm>
          <a:prstGeom prst="rect">
            <a:avLst/>
          </a:prstGeom>
          <a:noFill/>
          <a:ln>
            <a:noFill/>
          </a:ln>
        </p:spPr>
        <p:txBody>
          <a:bodyPr spcFirstLastPara="1" wrap="square" lIns="0" tIns="12225" rIns="0" bIns="0" anchor="t" anchorCtr="0">
            <a:noAutofit/>
          </a:bodyPr>
          <a:lstStyle/>
          <a:p>
            <a:pPr marL="0" marR="0" lvl="0" indent="0" algn="l" rtl="0">
              <a:lnSpc>
                <a:spcPct val="93000"/>
              </a:lnSpc>
              <a:spcBef>
                <a:spcPts val="0"/>
              </a:spcBef>
              <a:spcAft>
                <a:spcPts val="0"/>
              </a:spcAft>
              <a:buClr>
                <a:srgbClr val="C00000"/>
              </a:buClr>
              <a:buSzPts val="1600"/>
              <a:buFont typeface="Arial"/>
              <a:buNone/>
            </a:pPr>
            <a:r>
              <a:rPr lang="en-US" sz="1400" b="1" i="0" u="none" dirty="0" err="1">
                <a:solidFill>
                  <a:srgbClr val="C00000"/>
                </a:solidFill>
                <a:latin typeface="Arial"/>
                <a:ea typeface="Arial"/>
                <a:cs typeface="Arial"/>
                <a:sym typeface="Arial"/>
              </a:rPr>
              <a:t>Kapılar</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tescilli</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olup</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meydanlarla</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ilgili</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talep</a:t>
            </a:r>
            <a:r>
              <a:rPr lang="en-US" sz="1400" b="1" i="0" u="none" dirty="0">
                <a:solidFill>
                  <a:srgbClr val="C00000"/>
                </a:solidFill>
                <a:latin typeface="Arial"/>
                <a:ea typeface="Arial"/>
                <a:cs typeface="Arial"/>
                <a:sym typeface="Arial"/>
              </a:rPr>
              <a:t>, plan </a:t>
            </a:r>
            <a:r>
              <a:rPr lang="en-US" sz="1400" b="1" i="0" u="none" dirty="0" err="1">
                <a:solidFill>
                  <a:srgbClr val="C00000"/>
                </a:solidFill>
                <a:latin typeface="Arial"/>
                <a:ea typeface="Arial"/>
                <a:cs typeface="Arial"/>
                <a:sym typeface="Arial"/>
              </a:rPr>
              <a:t>sürecinden</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sonra</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değerlendirilebilir</a:t>
            </a:r>
            <a:r>
              <a:rPr lang="en-US" sz="1400" b="1" i="0" u="none" dirty="0">
                <a:solidFill>
                  <a:srgbClr val="C00000"/>
                </a:solidFill>
                <a:latin typeface="Arial"/>
                <a:ea typeface="Arial"/>
                <a:cs typeface="Arial"/>
                <a:sym typeface="Arial"/>
              </a:rPr>
              <a:t>.</a:t>
            </a:r>
            <a:endParaRPr sz="1400" dirty="0"/>
          </a:p>
          <a:p>
            <a:pPr marL="0" marR="0" lvl="0" indent="0" algn="l" rtl="0">
              <a:lnSpc>
                <a:spcPct val="93000"/>
              </a:lnSpc>
              <a:spcBef>
                <a:spcPts val="1400"/>
              </a:spcBef>
              <a:spcAft>
                <a:spcPts val="0"/>
              </a:spcAft>
              <a:buClr>
                <a:srgbClr val="FFFFFF"/>
              </a:buClr>
              <a:buSzPts val="800"/>
              <a:buFont typeface="Arial"/>
              <a:buNone/>
            </a:pPr>
            <a:endParaRPr sz="1400" b="1" i="0" u="none" dirty="0">
              <a:solidFill>
                <a:srgbClr val="C00000"/>
              </a:solidFill>
              <a:latin typeface="Arial"/>
              <a:ea typeface="Arial"/>
              <a:cs typeface="Arial"/>
              <a:sym typeface="Arial"/>
            </a:endParaRPr>
          </a:p>
        </p:txBody>
      </p:sp>
      <p:sp>
        <p:nvSpPr>
          <p:cNvPr id="14" name="Dikdörtgen 13"/>
          <p:cNvSpPr/>
          <p:nvPr/>
        </p:nvSpPr>
        <p:spPr>
          <a:xfrm>
            <a:off x="1239471" y="4130393"/>
            <a:ext cx="10371909" cy="981423"/>
          </a:xfrm>
          <a:prstGeom prst="rect">
            <a:avLst/>
          </a:prstGeom>
        </p:spPr>
        <p:txBody>
          <a:bodyPr wrap="square">
            <a:spAutoFit/>
          </a:bodyPr>
          <a:lstStyle/>
          <a:p>
            <a:pPr lvl="0" algn="just">
              <a:lnSpc>
                <a:spcPct val="107000"/>
              </a:lnSpc>
              <a:spcAft>
                <a:spcPts val="800"/>
              </a:spcAft>
            </a:pPr>
            <a:r>
              <a:rPr lang="tr-TR" dirty="0">
                <a:latin typeface="Times New Roman" panose="02020603050405020304" pitchFamily="18" charset="0"/>
                <a:ea typeface="Times New Roman" panose="02020603050405020304" pitchFamily="18" charset="0"/>
              </a:rPr>
              <a:t>25. Koruma Kurulu paftasında yer almayan ve ilgili raporlarda Kültürpark ve yakın çevresinde yüzey sıcaklık ortalamasını, dolayısıyla kent ısı adası etkisini arttırdığı tespit edilen hangarların tamamının alandan çıkarılarak alanın yeşil alan olarak planlanması,</a:t>
            </a:r>
            <a:endParaRPr lang="tr-TR" dirty="0">
              <a:effectLst/>
              <a:latin typeface="Times New Roman" panose="02020603050405020304" pitchFamily="18" charset="0"/>
              <a:ea typeface="Times New Roman" panose="02020603050405020304" pitchFamily="18" charset="0"/>
            </a:endParaRPr>
          </a:p>
        </p:txBody>
      </p:sp>
      <p:sp>
        <p:nvSpPr>
          <p:cNvPr id="15" name="Google Shape;377;p20"/>
          <p:cNvSpPr txBox="1"/>
          <p:nvPr/>
        </p:nvSpPr>
        <p:spPr>
          <a:xfrm>
            <a:off x="1536065" y="5120059"/>
            <a:ext cx="9767661" cy="750739"/>
          </a:xfrm>
          <a:prstGeom prst="rect">
            <a:avLst/>
          </a:prstGeom>
          <a:noFill/>
          <a:ln>
            <a:noFill/>
          </a:ln>
        </p:spPr>
        <p:txBody>
          <a:bodyPr spcFirstLastPara="1" wrap="square" lIns="0" tIns="12225" rIns="0" bIns="0" anchor="t" anchorCtr="0">
            <a:noAutofit/>
          </a:bodyPr>
          <a:lstStyle/>
          <a:p>
            <a:pPr marL="0" marR="0" lvl="0" indent="0" algn="l" rtl="0">
              <a:lnSpc>
                <a:spcPct val="93000"/>
              </a:lnSpc>
              <a:spcBef>
                <a:spcPts val="1400"/>
              </a:spcBef>
              <a:spcAft>
                <a:spcPts val="0"/>
              </a:spcAft>
              <a:buClr>
                <a:srgbClr val="C00000"/>
              </a:buClr>
              <a:buSzPts val="1600"/>
              <a:buFont typeface="Arial"/>
              <a:buNone/>
            </a:pPr>
            <a:r>
              <a:rPr lang="en-US" sz="1400" b="1" i="0" u="none" dirty="0" err="1">
                <a:solidFill>
                  <a:srgbClr val="C00000"/>
                </a:solidFill>
                <a:latin typeface="Arial"/>
                <a:ea typeface="Arial"/>
                <a:cs typeface="Arial"/>
                <a:sym typeface="Arial"/>
              </a:rPr>
              <a:t>Hangarların</a:t>
            </a:r>
            <a:r>
              <a:rPr lang="en-US" sz="1400" b="1" i="0" u="none" dirty="0">
                <a:solidFill>
                  <a:srgbClr val="C00000"/>
                </a:solidFill>
                <a:latin typeface="Arial"/>
                <a:ea typeface="Arial"/>
                <a:cs typeface="Arial"/>
                <a:sym typeface="Arial"/>
              </a:rPr>
              <a:t>/</a:t>
            </a:r>
            <a:r>
              <a:rPr lang="en-US" sz="1400" b="1" i="0" u="none" dirty="0" err="1">
                <a:solidFill>
                  <a:srgbClr val="C00000"/>
                </a:solidFill>
                <a:latin typeface="Arial"/>
                <a:ea typeface="Arial"/>
                <a:cs typeface="Arial"/>
                <a:sym typeface="Arial"/>
              </a:rPr>
              <a:t>hollerin</a:t>
            </a:r>
            <a:r>
              <a:rPr lang="en-US" sz="1600" b="1" i="0" u="none" dirty="0">
                <a:solidFill>
                  <a:srgbClr val="C00000"/>
                </a:solidFill>
                <a:latin typeface="Arial"/>
                <a:ea typeface="Arial"/>
                <a:cs typeface="Arial"/>
                <a:sym typeface="Arial"/>
              </a:rPr>
              <a:t> </a:t>
            </a:r>
            <a:r>
              <a:rPr lang="en-US" sz="1600" b="1" i="0" u="none" dirty="0" err="1">
                <a:solidFill>
                  <a:srgbClr val="C00000"/>
                </a:solidFill>
                <a:latin typeface="Arial"/>
                <a:ea typeface="Arial"/>
                <a:cs typeface="Arial"/>
                <a:sym typeface="Arial"/>
              </a:rPr>
              <a:t>yıkılması</a:t>
            </a:r>
            <a:r>
              <a:rPr lang="en-US" sz="1600" b="1" i="0" u="none" dirty="0">
                <a:solidFill>
                  <a:srgbClr val="C00000"/>
                </a:solidFill>
                <a:latin typeface="Arial"/>
                <a:ea typeface="Arial"/>
                <a:cs typeface="Arial"/>
                <a:sym typeface="Arial"/>
              </a:rPr>
              <a:t> </a:t>
            </a:r>
            <a:r>
              <a:rPr lang="en-US" sz="1600" b="1" i="0" u="none" dirty="0" err="1">
                <a:solidFill>
                  <a:srgbClr val="C00000"/>
                </a:solidFill>
                <a:latin typeface="Arial"/>
                <a:ea typeface="Arial"/>
                <a:cs typeface="Arial"/>
                <a:sym typeface="Arial"/>
              </a:rPr>
              <a:t>öngörülmüştür</a:t>
            </a:r>
            <a:r>
              <a:rPr lang="en-US" sz="1600" b="1" i="0" u="none" dirty="0">
                <a:solidFill>
                  <a:srgbClr val="C00000"/>
                </a:solidFill>
                <a:latin typeface="Arial"/>
                <a:ea typeface="Arial"/>
                <a:cs typeface="Arial"/>
                <a:sym typeface="Arial"/>
              </a:rPr>
              <a:t>.</a:t>
            </a:r>
            <a:endParaRPr dirty="0"/>
          </a:p>
        </p:txBody>
      </p:sp>
    </p:spTree>
    <p:extLst>
      <p:ext uri="{BB962C8B-B14F-4D97-AF65-F5344CB8AC3E}">
        <p14:creationId xmlns:p14="http://schemas.microsoft.com/office/powerpoint/2010/main" val="457689776"/>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219200" y="6405568"/>
            <a:ext cx="11468100" cy="452432"/>
          </a:xfrm>
          <a:prstGeom prst="rect">
            <a:avLst/>
          </a:prstGeom>
        </p:spPr>
        <p:txBody>
          <a:bodyPr wrap="square">
            <a:spAutoFit/>
          </a:bodyPr>
          <a:lstStyle/>
          <a:p>
            <a:pPr>
              <a:lnSpc>
                <a:spcPct val="130000"/>
              </a:lnSpc>
              <a:spcAft>
                <a:spcPts val="0"/>
              </a:spcAft>
            </a:pPr>
            <a:r>
              <a:rPr lang="tr-TR" b="1" dirty="0">
                <a:latin typeface="Verdana" panose="020B0604030504040204" pitchFamily="34" charset="0"/>
                <a:ea typeface="Times New Roman" panose="02020603050405020304" pitchFamily="18" charset="0"/>
                <a:cs typeface="Arial" panose="020B0604020202020204" pitchFamily="34" charset="0"/>
              </a:rPr>
              <a:t>TÜRK MÜHENDİS VE MİMAR ODALARI BİRLİĞİİZMİR İL KOORDİNASYON KURULU</a:t>
            </a:r>
            <a:endParaRPr lang="tr-TR" sz="2800" dirty="0">
              <a:effectLst/>
              <a:latin typeface="Times New Roman" panose="02020603050405020304" pitchFamily="18" charset="0"/>
              <a:ea typeface="Times New Roman" panose="02020603050405020304" pitchFamily="18" charset="0"/>
            </a:endParaRPr>
          </a:p>
        </p:txBody>
      </p:sp>
      <p:pic>
        <p:nvPicPr>
          <p:cNvPr id="5" name="Resim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69372" y="109532"/>
            <a:ext cx="1312545" cy="685800"/>
          </a:xfrm>
          <a:prstGeom prst="rect">
            <a:avLst/>
          </a:prstGeom>
          <a:noFill/>
          <a:ln>
            <a:noFill/>
          </a:ln>
        </p:spPr>
      </p:pic>
      <p:sp>
        <p:nvSpPr>
          <p:cNvPr id="7" name="Dikdörtgen 6"/>
          <p:cNvSpPr/>
          <p:nvPr/>
        </p:nvSpPr>
        <p:spPr>
          <a:xfrm>
            <a:off x="1074008" y="696030"/>
            <a:ext cx="9358859" cy="368755"/>
          </a:xfrm>
          <a:prstGeom prst="rect">
            <a:avLst/>
          </a:prstGeom>
        </p:spPr>
        <p:txBody>
          <a:bodyPr wrap="square">
            <a:spAutoFit/>
          </a:bodyPr>
          <a:lstStyle/>
          <a:p>
            <a:pPr lvl="0" algn="just">
              <a:lnSpc>
                <a:spcPct val="107000"/>
              </a:lnSpc>
              <a:spcAft>
                <a:spcPts val="800"/>
              </a:spcAft>
              <a:tabLst>
                <a:tab pos="450215" algn="l"/>
              </a:tabLst>
            </a:pPr>
            <a:r>
              <a:rPr lang="tr-TR" b="1" u="sng" dirty="0">
                <a:latin typeface="Times New Roman" panose="02020603050405020304" pitchFamily="18" charset="0"/>
                <a:ea typeface="Times New Roman" panose="02020603050405020304" pitchFamily="18" charset="0"/>
              </a:rPr>
              <a:t>YAPILARA DAİR BEKLENTİLER</a:t>
            </a:r>
            <a:endParaRPr lang="tr-TR" b="1" u="sng" dirty="0">
              <a:effectLst/>
              <a:latin typeface="Times New Roman" panose="02020603050405020304" pitchFamily="18" charset="0"/>
              <a:ea typeface="Times New Roman" panose="02020603050405020304" pitchFamily="18" charset="0"/>
            </a:endParaRPr>
          </a:p>
        </p:txBody>
      </p:sp>
      <p:sp>
        <p:nvSpPr>
          <p:cNvPr id="2" name="Dikdörtgen 1"/>
          <p:cNvSpPr/>
          <p:nvPr/>
        </p:nvSpPr>
        <p:spPr>
          <a:xfrm>
            <a:off x="1074008" y="1290155"/>
            <a:ext cx="10371909" cy="1953740"/>
          </a:xfrm>
          <a:prstGeom prst="rect">
            <a:avLst/>
          </a:prstGeom>
        </p:spPr>
        <p:txBody>
          <a:bodyPr wrap="square">
            <a:spAutoFit/>
          </a:bodyPr>
          <a:lstStyle/>
          <a:p>
            <a:pPr lvl="0" algn="just">
              <a:lnSpc>
                <a:spcPct val="107000"/>
              </a:lnSpc>
              <a:spcAft>
                <a:spcPts val="800"/>
              </a:spcAft>
            </a:pPr>
            <a:r>
              <a:rPr lang="tr-TR" dirty="0">
                <a:latin typeface="Times New Roman" panose="02020603050405020304" pitchFamily="18" charset="0"/>
                <a:ea typeface="Times New Roman" panose="02020603050405020304" pitchFamily="18" charset="0"/>
              </a:rPr>
              <a:t>26. Kültürpark bünyesinde ziyaretçilerin temel gereksinimlerini (yeme-içme, tuvalet vb.) karşılayabilmelerine yönelik, Park’ın kimliği ile uyumlu düzenlemelerin yapılması, mevcut olanların ise iyileştirilmesi, gibi eylemlerin gerçekleştirilmesi, orta ve uzun vadede </a:t>
            </a:r>
            <a:r>
              <a:rPr lang="tr-TR" dirty="0" err="1">
                <a:latin typeface="Times New Roman" panose="02020603050405020304" pitchFamily="18" charset="0"/>
                <a:ea typeface="Times New Roman" panose="02020603050405020304" pitchFamily="18" charset="0"/>
              </a:rPr>
              <a:t>Kültürpark’ın</a:t>
            </a:r>
            <a:r>
              <a:rPr lang="tr-TR" dirty="0">
                <a:latin typeface="Times New Roman" panose="02020603050405020304" pitchFamily="18" charset="0"/>
                <a:ea typeface="Times New Roman" panose="02020603050405020304" pitchFamily="18" charset="0"/>
              </a:rPr>
              <a:t> sahip olduğu ekolojik işlevlerin devamlılığının ve etkinliğinin arttırılmasına ve kent kimliği için büyük önem taşıyan hafıza mekanlarının korunması ve iyileştirilmesine yönelik kalıcı çözümler hayata geçirilmesi, </a:t>
            </a:r>
          </a:p>
          <a:p>
            <a:pPr marL="457200">
              <a:spcAft>
                <a:spcPts val="0"/>
              </a:spcAft>
            </a:pPr>
            <a:r>
              <a:rPr lang="tr-TR" dirty="0">
                <a:latin typeface="Times New Roman" panose="02020603050405020304" pitchFamily="18" charset="0"/>
                <a:ea typeface="Times New Roman" panose="02020603050405020304" pitchFamily="18" charset="0"/>
              </a:rPr>
              <a:t> </a:t>
            </a:r>
            <a:endParaRPr lang="tr-TR" dirty="0">
              <a:effectLst/>
              <a:latin typeface="Times New Roman" panose="02020603050405020304" pitchFamily="18" charset="0"/>
              <a:ea typeface="Times New Roman" panose="02020603050405020304" pitchFamily="18" charset="0"/>
            </a:endParaRPr>
          </a:p>
        </p:txBody>
      </p:sp>
      <p:sp>
        <p:nvSpPr>
          <p:cNvPr id="10" name="Google Shape;393;p21"/>
          <p:cNvSpPr txBox="1"/>
          <p:nvPr/>
        </p:nvSpPr>
        <p:spPr>
          <a:xfrm>
            <a:off x="1440270" y="2906227"/>
            <a:ext cx="10255340" cy="733788"/>
          </a:xfrm>
          <a:prstGeom prst="rect">
            <a:avLst/>
          </a:prstGeom>
          <a:noFill/>
          <a:ln>
            <a:noFill/>
          </a:ln>
        </p:spPr>
        <p:txBody>
          <a:bodyPr spcFirstLastPara="1" wrap="square" lIns="0" tIns="12225" rIns="0" bIns="0" anchor="t" anchorCtr="0">
            <a:noAutofit/>
          </a:bodyPr>
          <a:lstStyle/>
          <a:p>
            <a:pPr marL="0" marR="0" lvl="0" indent="0" algn="l" rtl="0">
              <a:lnSpc>
                <a:spcPct val="93000"/>
              </a:lnSpc>
              <a:spcBef>
                <a:spcPts val="0"/>
              </a:spcBef>
              <a:spcAft>
                <a:spcPts val="0"/>
              </a:spcAft>
              <a:buClr>
                <a:srgbClr val="C00000"/>
              </a:buClr>
              <a:buSzPts val="1600"/>
              <a:buFont typeface="Arial"/>
              <a:buNone/>
            </a:pPr>
            <a:r>
              <a:rPr lang="en-US" sz="1400" b="1" i="0" u="none" dirty="0" err="1">
                <a:solidFill>
                  <a:srgbClr val="C00000"/>
                </a:solidFill>
                <a:latin typeface="Arial"/>
                <a:ea typeface="Arial"/>
                <a:cs typeface="Arial"/>
                <a:sym typeface="Arial"/>
              </a:rPr>
              <a:t>Hazırlanacak</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Kentsel</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Tasarım</a:t>
            </a:r>
            <a:r>
              <a:rPr lang="en-US" sz="1400" b="1" i="0" u="none" dirty="0">
                <a:solidFill>
                  <a:srgbClr val="C00000"/>
                </a:solidFill>
                <a:latin typeface="Arial"/>
                <a:ea typeface="Arial"/>
                <a:cs typeface="Arial"/>
                <a:sym typeface="Arial"/>
              </a:rPr>
              <a:t> / </a:t>
            </a:r>
            <a:r>
              <a:rPr lang="en-US" sz="1400" b="1" i="0" u="none" dirty="0" err="1">
                <a:solidFill>
                  <a:srgbClr val="C00000"/>
                </a:solidFill>
                <a:latin typeface="Arial"/>
                <a:ea typeface="Arial"/>
                <a:cs typeface="Arial"/>
                <a:sym typeface="Arial"/>
              </a:rPr>
              <a:t>Peyzaj</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Projesinde</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değerlendirme</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yapılacaktır</a:t>
            </a:r>
            <a:r>
              <a:rPr lang="en-US" sz="1400" b="1" i="0" u="none" dirty="0">
                <a:solidFill>
                  <a:srgbClr val="C00000"/>
                </a:solidFill>
                <a:latin typeface="Arial"/>
                <a:ea typeface="Arial"/>
                <a:cs typeface="Arial"/>
                <a:sym typeface="Arial"/>
              </a:rPr>
              <a:t>.</a:t>
            </a:r>
            <a:r>
              <a:rPr lang="en-US" sz="1400" b="1" i="0" u="none" dirty="0">
                <a:solidFill>
                  <a:srgbClr val="FF0000"/>
                </a:solidFill>
                <a:latin typeface="Arial"/>
                <a:ea typeface="Arial"/>
                <a:cs typeface="Arial"/>
                <a:sym typeface="Arial"/>
              </a:rPr>
              <a:t> </a:t>
            </a:r>
            <a:endParaRPr sz="1400" dirty="0"/>
          </a:p>
          <a:p>
            <a:pPr marL="0" marR="0" lvl="0" indent="0" algn="l" rtl="0">
              <a:lnSpc>
                <a:spcPct val="93000"/>
              </a:lnSpc>
              <a:spcBef>
                <a:spcPts val="1400"/>
              </a:spcBef>
              <a:spcAft>
                <a:spcPts val="0"/>
              </a:spcAft>
              <a:buClr>
                <a:srgbClr val="FFFFFF"/>
              </a:buClr>
              <a:buSzPts val="1400"/>
              <a:buFont typeface="Arial"/>
              <a:buNone/>
            </a:pPr>
            <a:endParaRPr sz="1400" b="1" i="0" u="none" dirty="0">
              <a:solidFill>
                <a:srgbClr val="C00000"/>
              </a:solidFill>
              <a:latin typeface="Arial"/>
              <a:ea typeface="Arial"/>
              <a:cs typeface="Arial"/>
              <a:sym typeface="Arial"/>
            </a:endParaRPr>
          </a:p>
          <a:p>
            <a:pPr marL="0" marR="0" lvl="0" indent="0" algn="l" rtl="0">
              <a:lnSpc>
                <a:spcPct val="93000"/>
              </a:lnSpc>
              <a:spcBef>
                <a:spcPts val="1400"/>
              </a:spcBef>
              <a:spcAft>
                <a:spcPts val="0"/>
              </a:spcAft>
              <a:buClr>
                <a:srgbClr val="FFFFFF"/>
              </a:buClr>
              <a:buSzPts val="1400"/>
              <a:buFont typeface="Arial"/>
              <a:buNone/>
            </a:pPr>
            <a:endParaRPr sz="1400" b="1" i="0" u="none" dirty="0">
              <a:solidFill>
                <a:srgbClr val="C00000"/>
              </a:solidFill>
              <a:latin typeface="Arial"/>
              <a:ea typeface="Arial"/>
              <a:cs typeface="Arial"/>
              <a:sym typeface="Arial"/>
            </a:endParaRPr>
          </a:p>
          <a:p>
            <a:pPr marL="0" marR="0" lvl="0" indent="0" algn="l" rtl="0">
              <a:lnSpc>
                <a:spcPct val="93000"/>
              </a:lnSpc>
              <a:spcBef>
                <a:spcPts val="1400"/>
              </a:spcBef>
              <a:spcAft>
                <a:spcPts val="0"/>
              </a:spcAft>
              <a:buClr>
                <a:srgbClr val="FFFFFF"/>
              </a:buClr>
              <a:buSzPts val="1400"/>
              <a:buFont typeface="Arial"/>
              <a:buNone/>
            </a:pPr>
            <a:endParaRPr sz="1400" b="1" i="0" u="none" dirty="0">
              <a:solidFill>
                <a:srgbClr val="C00000"/>
              </a:solidFill>
              <a:latin typeface="Arial"/>
              <a:ea typeface="Arial"/>
              <a:cs typeface="Arial"/>
              <a:sym typeface="Arial"/>
            </a:endParaRPr>
          </a:p>
        </p:txBody>
      </p:sp>
      <p:sp>
        <p:nvSpPr>
          <p:cNvPr id="11" name="Dikdörtgen 10"/>
          <p:cNvSpPr/>
          <p:nvPr/>
        </p:nvSpPr>
        <p:spPr>
          <a:xfrm>
            <a:off x="673415" y="2996766"/>
            <a:ext cx="10772501" cy="1477328"/>
          </a:xfrm>
          <a:prstGeom prst="rect">
            <a:avLst/>
          </a:prstGeom>
        </p:spPr>
        <p:txBody>
          <a:bodyPr wrap="square">
            <a:spAutoFit/>
          </a:bodyPr>
          <a:lstStyle/>
          <a:p>
            <a:pPr algn="just">
              <a:spcAft>
                <a:spcPts val="0"/>
              </a:spcAft>
            </a:pPr>
            <a:r>
              <a:rPr lang="tr-TR" kern="50" dirty="0">
                <a:latin typeface="Trebuchet MS" panose="020B0603020202020204" pitchFamily="34" charset="0"/>
                <a:ea typeface="SimSun" panose="02010600030101010101" pitchFamily="2" charset="-122"/>
                <a:cs typeface="Mangal"/>
              </a:rPr>
              <a:t> </a:t>
            </a:r>
            <a:endParaRPr lang="tr-TR" kern="50" dirty="0">
              <a:latin typeface="Times New Roman" panose="02020603050405020304" pitchFamily="18" charset="0"/>
              <a:ea typeface="SimSun" panose="02010600030101010101" pitchFamily="2" charset="-122"/>
              <a:cs typeface="Mangal"/>
            </a:endParaRPr>
          </a:p>
          <a:p>
            <a:pPr marL="449580" algn="just">
              <a:spcAft>
                <a:spcPts val="0"/>
              </a:spcAft>
            </a:pPr>
            <a:r>
              <a:rPr lang="tr-TR" dirty="0">
                <a:latin typeface="Times New Roman" panose="02020603050405020304" pitchFamily="18" charset="0"/>
                <a:ea typeface="Times New Roman" panose="02020603050405020304" pitchFamily="18" charset="0"/>
              </a:rPr>
              <a:t>27. CELAL ATİK SPOR SALONU; 1950'lerin temsilcisidir. Rıza </a:t>
            </a:r>
            <a:r>
              <a:rPr lang="tr-TR" dirty="0" err="1">
                <a:latin typeface="Times New Roman" panose="02020603050405020304" pitchFamily="18" charset="0"/>
                <a:ea typeface="Times New Roman" panose="02020603050405020304" pitchFamily="18" charset="0"/>
              </a:rPr>
              <a:t>Aşkan'ın</a:t>
            </a:r>
            <a:r>
              <a:rPr lang="tr-TR" dirty="0">
                <a:latin typeface="Times New Roman" panose="02020603050405020304" pitchFamily="18" charset="0"/>
                <a:ea typeface="Times New Roman" panose="02020603050405020304" pitchFamily="18" charset="0"/>
              </a:rPr>
              <a:t> diğer yapılarında olduğu gibi Çeşme taşının kullanılmış olması, döneminin mimari özelliklerini yansıtması sebebiyle </a:t>
            </a:r>
            <a:r>
              <a:rPr lang="tr-TR" dirty="0" err="1">
                <a:latin typeface="Times New Roman" panose="02020603050405020304" pitchFamily="18" charset="0"/>
                <a:ea typeface="Times New Roman" panose="02020603050405020304" pitchFamily="18" charset="0"/>
              </a:rPr>
              <a:t>temsiliyetin</a:t>
            </a:r>
            <a:r>
              <a:rPr lang="tr-TR" dirty="0">
                <a:latin typeface="Times New Roman" panose="02020603050405020304" pitchFamily="18" charset="0"/>
                <a:ea typeface="Times New Roman" panose="02020603050405020304" pitchFamily="18" charset="0"/>
              </a:rPr>
              <a:t> önemli bir parçası olan yapının, niteliksiz eklerinden arındırılarak korunması ve kamu kullanımının devamlılığının sağlanması, yapının koruma lejantına eklenmesi,</a:t>
            </a:r>
          </a:p>
        </p:txBody>
      </p:sp>
      <p:sp>
        <p:nvSpPr>
          <p:cNvPr id="12" name="Google Shape;393;p21"/>
          <p:cNvSpPr txBox="1"/>
          <p:nvPr/>
        </p:nvSpPr>
        <p:spPr>
          <a:xfrm>
            <a:off x="1440270" y="4390569"/>
            <a:ext cx="10081170" cy="925117"/>
          </a:xfrm>
          <a:prstGeom prst="rect">
            <a:avLst/>
          </a:prstGeom>
          <a:noFill/>
          <a:ln>
            <a:noFill/>
          </a:ln>
        </p:spPr>
        <p:txBody>
          <a:bodyPr spcFirstLastPara="1" wrap="square" lIns="0" tIns="12225" rIns="0" bIns="0" anchor="t" anchorCtr="0">
            <a:noAutofit/>
          </a:bodyPr>
          <a:lstStyle/>
          <a:p>
            <a:pPr marL="0" marR="0" lvl="0" indent="0" algn="l" rtl="0">
              <a:lnSpc>
                <a:spcPct val="93000"/>
              </a:lnSpc>
              <a:spcBef>
                <a:spcPts val="1400"/>
              </a:spcBef>
              <a:spcAft>
                <a:spcPts val="0"/>
              </a:spcAft>
              <a:buClr>
                <a:srgbClr val="C00000"/>
              </a:buClr>
              <a:buSzPts val="1400"/>
              <a:buFont typeface="Arial"/>
              <a:buNone/>
            </a:pPr>
            <a:r>
              <a:rPr lang="en-US" sz="1400" b="1" i="0" u="none" dirty="0" err="1">
                <a:solidFill>
                  <a:srgbClr val="C00000"/>
                </a:solidFill>
                <a:latin typeface="Arial"/>
                <a:ea typeface="Arial"/>
                <a:cs typeface="Arial"/>
                <a:sym typeface="Arial"/>
              </a:rPr>
              <a:t>Mimari</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özellikleri</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dikkate</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alınarak</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daha</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fonksiyonel</a:t>
            </a:r>
            <a:r>
              <a:rPr lang="en-US" sz="1400" b="1" i="0" u="none" dirty="0">
                <a:solidFill>
                  <a:srgbClr val="C00000"/>
                </a:solidFill>
                <a:latin typeface="Arial"/>
                <a:ea typeface="Arial"/>
                <a:cs typeface="Arial"/>
                <a:sym typeface="Arial"/>
              </a:rPr>
              <a:t> hale </a:t>
            </a:r>
            <a:r>
              <a:rPr lang="en-US" sz="1400" b="1" i="0" u="none" dirty="0" err="1">
                <a:solidFill>
                  <a:srgbClr val="C00000"/>
                </a:solidFill>
                <a:latin typeface="Arial"/>
                <a:ea typeface="Arial"/>
                <a:cs typeface="Arial"/>
                <a:sym typeface="Arial"/>
              </a:rPr>
              <a:t>getirilmek</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üzere</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yenilenecektir</a:t>
            </a:r>
            <a:r>
              <a:rPr lang="en-US" sz="1400" b="1" i="0" u="none" dirty="0">
                <a:solidFill>
                  <a:srgbClr val="C00000"/>
                </a:solidFill>
                <a:latin typeface="Arial"/>
                <a:ea typeface="Arial"/>
                <a:cs typeface="Arial"/>
                <a:sym typeface="Arial"/>
              </a:rPr>
              <a:t>. </a:t>
            </a:r>
            <a:endParaRPr dirty="0"/>
          </a:p>
        </p:txBody>
      </p:sp>
      <p:sp>
        <p:nvSpPr>
          <p:cNvPr id="3" name="Dikdörtgen 2"/>
          <p:cNvSpPr/>
          <p:nvPr/>
        </p:nvSpPr>
        <p:spPr>
          <a:xfrm>
            <a:off x="1198927" y="4965921"/>
            <a:ext cx="10226717" cy="646331"/>
          </a:xfrm>
          <a:prstGeom prst="rect">
            <a:avLst/>
          </a:prstGeom>
        </p:spPr>
        <p:txBody>
          <a:bodyPr wrap="square">
            <a:spAutoFit/>
          </a:bodyPr>
          <a:lstStyle/>
          <a:p>
            <a:pPr algn="just"/>
            <a:r>
              <a:rPr lang="tr-TR" dirty="0">
                <a:latin typeface="Times New Roman" panose="02020603050405020304" pitchFamily="18" charset="0"/>
                <a:ea typeface="Times New Roman" panose="02020603050405020304" pitchFamily="18" charset="0"/>
              </a:rPr>
              <a:t>28. </a:t>
            </a:r>
            <a:r>
              <a:rPr lang="tr-TR" dirty="0" err="1">
                <a:latin typeface="Times New Roman" panose="02020603050405020304" pitchFamily="18" charset="0"/>
                <a:ea typeface="Times New Roman" panose="02020603050405020304" pitchFamily="18" charset="0"/>
              </a:rPr>
              <a:t>Kültürpark</a:t>
            </a:r>
            <a:r>
              <a:rPr lang="tr-TR" dirty="0">
                <a:latin typeface="Times New Roman" panose="02020603050405020304" pitchFamily="18" charset="0"/>
                <a:ea typeface="Times New Roman" panose="02020603050405020304" pitchFamily="18" charset="0"/>
              </a:rPr>
              <a:t> ve kent hafızasına katkıda bulunacağı düşüncesi ile  artık alanda bulunmayan bazı değerli yapıların izlerinin sembolik olarak alanda yaşatılması ,</a:t>
            </a:r>
          </a:p>
        </p:txBody>
      </p:sp>
      <p:sp>
        <p:nvSpPr>
          <p:cNvPr id="13" name="Google Shape;409;p22"/>
          <p:cNvSpPr txBox="1"/>
          <p:nvPr/>
        </p:nvSpPr>
        <p:spPr>
          <a:xfrm>
            <a:off x="1440270" y="5792857"/>
            <a:ext cx="9915707" cy="583485"/>
          </a:xfrm>
          <a:prstGeom prst="rect">
            <a:avLst/>
          </a:prstGeom>
          <a:noFill/>
          <a:ln>
            <a:noFill/>
          </a:ln>
        </p:spPr>
        <p:txBody>
          <a:bodyPr spcFirstLastPara="1" wrap="square" lIns="0" tIns="12225" rIns="0" bIns="0" anchor="t" anchorCtr="0">
            <a:noAutofit/>
          </a:bodyPr>
          <a:lstStyle/>
          <a:p>
            <a:pPr marL="0" marR="0" lvl="0" indent="0" algn="l" rtl="0">
              <a:lnSpc>
                <a:spcPct val="93000"/>
              </a:lnSpc>
              <a:spcBef>
                <a:spcPts val="0"/>
              </a:spcBef>
              <a:spcAft>
                <a:spcPts val="0"/>
              </a:spcAft>
              <a:buClr>
                <a:srgbClr val="C00000"/>
              </a:buClr>
              <a:buSzPts val="1400"/>
              <a:buFont typeface="Arial"/>
              <a:buNone/>
            </a:pPr>
            <a:r>
              <a:rPr lang="en-US" sz="1400" b="1" i="0" u="none" dirty="0" err="1">
                <a:solidFill>
                  <a:srgbClr val="C00000"/>
                </a:solidFill>
                <a:latin typeface="Arial"/>
                <a:ea typeface="Arial"/>
                <a:cs typeface="Arial"/>
                <a:sym typeface="Arial"/>
              </a:rPr>
              <a:t>Hazırlanacak</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Kentsel</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Tasarım</a:t>
            </a:r>
            <a:r>
              <a:rPr lang="en-US" sz="1400" b="1" i="0" u="none" dirty="0">
                <a:solidFill>
                  <a:srgbClr val="C00000"/>
                </a:solidFill>
                <a:latin typeface="Arial"/>
                <a:ea typeface="Arial"/>
                <a:cs typeface="Arial"/>
                <a:sym typeface="Arial"/>
              </a:rPr>
              <a:t> / </a:t>
            </a:r>
            <a:r>
              <a:rPr lang="en-US" sz="1400" b="1" i="0" u="none" dirty="0" err="1">
                <a:solidFill>
                  <a:srgbClr val="C00000"/>
                </a:solidFill>
                <a:latin typeface="Arial"/>
                <a:ea typeface="Arial"/>
                <a:cs typeface="Arial"/>
                <a:sym typeface="Arial"/>
              </a:rPr>
              <a:t>Peyzaj</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Projesinde</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değerlendirme</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yapılacaktır</a:t>
            </a:r>
            <a:r>
              <a:rPr lang="en-US" sz="1400" b="1" i="0" u="none" dirty="0">
                <a:solidFill>
                  <a:srgbClr val="C00000"/>
                </a:solidFill>
                <a:latin typeface="Arial"/>
                <a:ea typeface="Arial"/>
                <a:cs typeface="Arial"/>
                <a:sym typeface="Arial"/>
              </a:rPr>
              <a:t>.</a:t>
            </a:r>
            <a:endParaRPr dirty="0"/>
          </a:p>
          <a:p>
            <a:pPr marL="0" marR="0" lvl="0" indent="0" algn="l" rtl="0">
              <a:lnSpc>
                <a:spcPct val="93000"/>
              </a:lnSpc>
              <a:spcBef>
                <a:spcPts val="1400"/>
              </a:spcBef>
              <a:spcAft>
                <a:spcPts val="0"/>
              </a:spcAft>
              <a:buClr>
                <a:srgbClr val="FFFFFF"/>
              </a:buClr>
              <a:buSzPts val="1400"/>
              <a:buFont typeface="Arial"/>
              <a:buNone/>
            </a:pPr>
            <a:endParaRPr sz="1400" b="1" i="0" u="none" dirty="0">
              <a:solidFill>
                <a:srgbClr val="0070C0"/>
              </a:solidFill>
              <a:latin typeface="Arial"/>
              <a:ea typeface="Arial"/>
              <a:cs typeface="Arial"/>
              <a:sym typeface="Arial"/>
            </a:endParaRPr>
          </a:p>
        </p:txBody>
      </p:sp>
    </p:spTree>
    <p:extLst>
      <p:ext uri="{BB962C8B-B14F-4D97-AF65-F5344CB8AC3E}">
        <p14:creationId xmlns:p14="http://schemas.microsoft.com/office/powerpoint/2010/main" val="3915318319"/>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219200" y="6405568"/>
            <a:ext cx="11468100" cy="452432"/>
          </a:xfrm>
          <a:prstGeom prst="rect">
            <a:avLst/>
          </a:prstGeom>
        </p:spPr>
        <p:txBody>
          <a:bodyPr wrap="square">
            <a:spAutoFit/>
          </a:bodyPr>
          <a:lstStyle/>
          <a:p>
            <a:pPr>
              <a:lnSpc>
                <a:spcPct val="130000"/>
              </a:lnSpc>
              <a:spcAft>
                <a:spcPts val="0"/>
              </a:spcAft>
            </a:pPr>
            <a:r>
              <a:rPr lang="tr-TR" b="1" dirty="0">
                <a:latin typeface="Verdana" panose="020B0604030504040204" pitchFamily="34" charset="0"/>
                <a:ea typeface="Times New Roman" panose="02020603050405020304" pitchFamily="18" charset="0"/>
                <a:cs typeface="Arial" panose="020B0604020202020204" pitchFamily="34" charset="0"/>
              </a:rPr>
              <a:t>TÜRK MÜHENDİS VE MİMAR ODALARI BİRLİĞİİZMİR İL KOORDİNASYON KURULU</a:t>
            </a:r>
            <a:endParaRPr lang="tr-TR" sz="2800" dirty="0">
              <a:effectLst/>
              <a:latin typeface="Times New Roman" panose="02020603050405020304" pitchFamily="18" charset="0"/>
              <a:ea typeface="Times New Roman" panose="02020603050405020304" pitchFamily="18" charset="0"/>
            </a:endParaRPr>
          </a:p>
        </p:txBody>
      </p:sp>
      <p:pic>
        <p:nvPicPr>
          <p:cNvPr id="5" name="Resim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69372" y="109532"/>
            <a:ext cx="1312545" cy="685800"/>
          </a:xfrm>
          <a:prstGeom prst="rect">
            <a:avLst/>
          </a:prstGeom>
          <a:noFill/>
          <a:ln>
            <a:noFill/>
          </a:ln>
        </p:spPr>
      </p:pic>
      <p:sp>
        <p:nvSpPr>
          <p:cNvPr id="7" name="Dikdörtgen 6"/>
          <p:cNvSpPr/>
          <p:nvPr/>
        </p:nvSpPr>
        <p:spPr>
          <a:xfrm>
            <a:off x="1074008" y="696030"/>
            <a:ext cx="9358859" cy="368755"/>
          </a:xfrm>
          <a:prstGeom prst="rect">
            <a:avLst/>
          </a:prstGeom>
        </p:spPr>
        <p:txBody>
          <a:bodyPr wrap="square">
            <a:spAutoFit/>
          </a:bodyPr>
          <a:lstStyle/>
          <a:p>
            <a:pPr lvl="0" algn="just">
              <a:lnSpc>
                <a:spcPct val="107000"/>
              </a:lnSpc>
              <a:spcAft>
                <a:spcPts val="800"/>
              </a:spcAft>
              <a:tabLst>
                <a:tab pos="450215" algn="l"/>
              </a:tabLst>
            </a:pPr>
            <a:r>
              <a:rPr lang="tr-TR" b="1" u="sng" dirty="0">
                <a:latin typeface="Times New Roman" panose="02020603050405020304" pitchFamily="18" charset="0"/>
                <a:ea typeface="Times New Roman" panose="02020603050405020304" pitchFamily="18" charset="0"/>
              </a:rPr>
              <a:t>YAPILARA DAİR BEKLENTİLER</a:t>
            </a:r>
            <a:endParaRPr lang="tr-TR" b="1" u="sng" dirty="0">
              <a:effectLst/>
              <a:latin typeface="Times New Roman" panose="02020603050405020304" pitchFamily="18" charset="0"/>
              <a:ea typeface="Times New Roman" panose="02020603050405020304" pitchFamily="18" charset="0"/>
            </a:endParaRPr>
          </a:p>
        </p:txBody>
      </p:sp>
      <p:sp>
        <p:nvSpPr>
          <p:cNvPr id="9" name="Dikdörtgen 8"/>
          <p:cNvSpPr/>
          <p:nvPr/>
        </p:nvSpPr>
        <p:spPr>
          <a:xfrm>
            <a:off x="1371600" y="2644855"/>
            <a:ext cx="9939335" cy="923330"/>
          </a:xfrm>
          <a:prstGeom prst="rect">
            <a:avLst/>
          </a:prstGeom>
        </p:spPr>
        <p:txBody>
          <a:bodyPr wrap="square">
            <a:spAutoFit/>
          </a:bodyPr>
          <a:lstStyle/>
          <a:p>
            <a:pPr marL="457200" algn="just"/>
            <a:r>
              <a:rPr lang="tr-TR" dirty="0">
                <a:latin typeface="Times New Roman" panose="02020603050405020304" pitchFamily="18" charset="0"/>
                <a:ea typeface="Times New Roman" panose="02020603050405020304" pitchFamily="18" charset="0"/>
              </a:rPr>
              <a:t> </a:t>
            </a:r>
          </a:p>
          <a:p>
            <a:pPr lvl="0" algn="just">
              <a:spcAft>
                <a:spcPts val="0"/>
              </a:spcAft>
            </a:pPr>
            <a:r>
              <a:rPr lang="tr-TR" dirty="0">
                <a:latin typeface="Times New Roman" panose="02020603050405020304" pitchFamily="18" charset="0"/>
                <a:ea typeface="Times New Roman" panose="02020603050405020304" pitchFamily="18" charset="0"/>
              </a:rPr>
              <a:t>30. Müze binalarının kullanımının Kültür Bakanlığı'na ait olmasının planın uygulanmasında sakınca yaratıp yaratmayacağı kararının alınması,</a:t>
            </a:r>
          </a:p>
        </p:txBody>
      </p:sp>
      <p:sp>
        <p:nvSpPr>
          <p:cNvPr id="10" name="Dikdörtgen 9"/>
          <p:cNvSpPr/>
          <p:nvPr/>
        </p:nvSpPr>
        <p:spPr>
          <a:xfrm>
            <a:off x="1371600" y="1444526"/>
            <a:ext cx="9939335" cy="1200329"/>
          </a:xfrm>
          <a:prstGeom prst="rect">
            <a:avLst/>
          </a:prstGeom>
        </p:spPr>
        <p:txBody>
          <a:bodyPr wrap="square">
            <a:spAutoFit/>
          </a:bodyPr>
          <a:lstStyle/>
          <a:p>
            <a:pPr algn="just"/>
            <a:endParaRPr lang="tr-TR" dirty="0">
              <a:latin typeface="Times New Roman" panose="02020603050405020304" pitchFamily="18" charset="0"/>
              <a:ea typeface="Times New Roman" panose="02020603050405020304" pitchFamily="18" charset="0"/>
            </a:endParaRPr>
          </a:p>
          <a:p>
            <a:pPr algn="just">
              <a:spcAft>
                <a:spcPts val="0"/>
              </a:spcAft>
            </a:pPr>
            <a:r>
              <a:rPr lang="tr-TR" dirty="0">
                <a:latin typeface="Times New Roman" panose="02020603050405020304" pitchFamily="18" charset="0"/>
                <a:ea typeface="Times New Roman" panose="02020603050405020304" pitchFamily="18" charset="0"/>
              </a:rPr>
              <a:t>29. Sadece </a:t>
            </a:r>
            <a:r>
              <a:rPr lang="tr-TR" dirty="0" err="1">
                <a:latin typeface="Times New Roman" panose="02020603050405020304" pitchFamily="18" charset="0"/>
                <a:ea typeface="Times New Roman" panose="02020603050405020304" pitchFamily="18" charset="0"/>
              </a:rPr>
              <a:t>Kültürparka</a:t>
            </a:r>
            <a:r>
              <a:rPr lang="tr-TR" dirty="0">
                <a:latin typeface="Times New Roman" panose="02020603050405020304" pitchFamily="18" charset="0"/>
                <a:ea typeface="Times New Roman" panose="02020603050405020304" pitchFamily="18" charset="0"/>
              </a:rPr>
              <a:t> hizmet verecek  yönetim/idare binası ve güvenlik binası/binaları yerlerinin belirlenmesi,</a:t>
            </a:r>
          </a:p>
          <a:p>
            <a:pPr marL="457200" algn="just"/>
            <a:r>
              <a:rPr lang="tr-TR" dirty="0">
                <a:latin typeface="Times New Roman" panose="02020603050405020304" pitchFamily="18" charset="0"/>
                <a:ea typeface="Times New Roman" panose="02020603050405020304" pitchFamily="18" charset="0"/>
              </a:rPr>
              <a:t> </a:t>
            </a:r>
          </a:p>
        </p:txBody>
      </p:sp>
      <p:sp>
        <p:nvSpPr>
          <p:cNvPr id="11" name="Google Shape;409;p22"/>
          <p:cNvSpPr txBox="1"/>
          <p:nvPr/>
        </p:nvSpPr>
        <p:spPr>
          <a:xfrm>
            <a:off x="1711662" y="2355315"/>
            <a:ext cx="8461375" cy="751205"/>
          </a:xfrm>
          <a:prstGeom prst="rect">
            <a:avLst/>
          </a:prstGeom>
          <a:noFill/>
          <a:ln>
            <a:noFill/>
          </a:ln>
        </p:spPr>
        <p:txBody>
          <a:bodyPr spcFirstLastPara="1" wrap="square" lIns="0" tIns="12225" rIns="0" bIns="0" anchor="t" anchorCtr="0">
            <a:noAutofit/>
          </a:bodyPr>
          <a:lstStyle/>
          <a:p>
            <a:pPr marL="0" marR="0" lvl="0" indent="0" algn="l" rtl="0">
              <a:lnSpc>
                <a:spcPct val="93000"/>
              </a:lnSpc>
              <a:spcBef>
                <a:spcPts val="1400"/>
              </a:spcBef>
              <a:spcAft>
                <a:spcPts val="0"/>
              </a:spcAft>
              <a:buClr>
                <a:srgbClr val="C00000"/>
              </a:buClr>
              <a:buSzPts val="1400"/>
              <a:buFont typeface="Arial"/>
              <a:buNone/>
            </a:pPr>
            <a:r>
              <a:rPr lang="en-US" sz="1400" b="1" i="0" u="none" dirty="0" err="1">
                <a:solidFill>
                  <a:srgbClr val="C00000"/>
                </a:solidFill>
                <a:latin typeface="Arial"/>
                <a:ea typeface="Arial"/>
                <a:cs typeface="Arial"/>
                <a:sym typeface="Arial"/>
              </a:rPr>
              <a:t>Hazırlanacak</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Kentsel</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Tasarım</a:t>
            </a:r>
            <a:r>
              <a:rPr lang="en-US" sz="1400" b="1" i="0" u="none" dirty="0">
                <a:solidFill>
                  <a:srgbClr val="C00000"/>
                </a:solidFill>
                <a:latin typeface="Arial"/>
                <a:ea typeface="Arial"/>
                <a:cs typeface="Arial"/>
                <a:sym typeface="Arial"/>
              </a:rPr>
              <a:t> / </a:t>
            </a:r>
            <a:r>
              <a:rPr lang="en-US" sz="1400" b="1" i="0" u="none" dirty="0" err="1">
                <a:solidFill>
                  <a:srgbClr val="C00000"/>
                </a:solidFill>
                <a:latin typeface="Arial"/>
                <a:ea typeface="Arial"/>
                <a:cs typeface="Arial"/>
                <a:sym typeface="Arial"/>
              </a:rPr>
              <a:t>Peyzaj</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Projesinde</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değerlendirme</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yapılacaktır</a:t>
            </a:r>
            <a:r>
              <a:rPr lang="en-US" sz="1400" b="1" i="0" u="none" dirty="0">
                <a:solidFill>
                  <a:srgbClr val="C00000"/>
                </a:solidFill>
                <a:latin typeface="Arial"/>
                <a:ea typeface="Arial"/>
                <a:cs typeface="Arial"/>
                <a:sym typeface="Arial"/>
              </a:rPr>
              <a:t>.</a:t>
            </a:r>
            <a:endParaRPr dirty="0"/>
          </a:p>
          <a:p>
            <a:pPr marL="0" marR="0" lvl="0" indent="0" algn="l" rtl="0">
              <a:lnSpc>
                <a:spcPct val="93000"/>
              </a:lnSpc>
              <a:spcBef>
                <a:spcPts val="1400"/>
              </a:spcBef>
              <a:spcAft>
                <a:spcPts val="0"/>
              </a:spcAft>
              <a:buClr>
                <a:srgbClr val="FFFFFF"/>
              </a:buClr>
              <a:buSzPts val="800"/>
              <a:buFont typeface="Arial"/>
              <a:buNone/>
            </a:pPr>
            <a:endParaRPr sz="800" b="1" i="0" u="none" dirty="0">
              <a:solidFill>
                <a:srgbClr val="C00000"/>
              </a:solidFill>
              <a:latin typeface="Arial"/>
              <a:ea typeface="Arial"/>
              <a:cs typeface="Arial"/>
              <a:sym typeface="Arial"/>
            </a:endParaRPr>
          </a:p>
        </p:txBody>
      </p:sp>
      <p:sp>
        <p:nvSpPr>
          <p:cNvPr id="12" name="Google Shape;409;p22"/>
          <p:cNvSpPr txBox="1"/>
          <p:nvPr/>
        </p:nvSpPr>
        <p:spPr>
          <a:xfrm>
            <a:off x="1711662" y="3681459"/>
            <a:ext cx="4041775" cy="533490"/>
          </a:xfrm>
          <a:prstGeom prst="rect">
            <a:avLst/>
          </a:prstGeom>
          <a:noFill/>
          <a:ln>
            <a:noFill/>
          </a:ln>
        </p:spPr>
        <p:txBody>
          <a:bodyPr spcFirstLastPara="1" wrap="square" lIns="0" tIns="12225" rIns="0" bIns="0" anchor="t" anchorCtr="0">
            <a:noAutofit/>
          </a:bodyPr>
          <a:lstStyle/>
          <a:p>
            <a:pPr marL="0" marR="0" lvl="0" indent="0" algn="l" rtl="0">
              <a:lnSpc>
                <a:spcPct val="93000"/>
              </a:lnSpc>
              <a:spcBef>
                <a:spcPts val="1400"/>
              </a:spcBef>
              <a:spcAft>
                <a:spcPts val="0"/>
              </a:spcAft>
              <a:buClr>
                <a:srgbClr val="C00000"/>
              </a:buClr>
              <a:buSzPts val="1400"/>
              <a:buFont typeface="Arial"/>
              <a:buNone/>
            </a:pPr>
            <a:r>
              <a:rPr lang="en-US" sz="1400" b="1" i="0" u="none" dirty="0" err="1">
                <a:solidFill>
                  <a:srgbClr val="C00000"/>
                </a:solidFill>
                <a:latin typeface="Arial"/>
                <a:ea typeface="Arial"/>
                <a:cs typeface="Arial"/>
                <a:sym typeface="Arial"/>
              </a:rPr>
              <a:t>Sakınca</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yaratmayacağı</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değerlendirilmiştir</a:t>
            </a:r>
            <a:r>
              <a:rPr lang="en-US" sz="1400" b="1" i="0" u="none" dirty="0">
                <a:solidFill>
                  <a:srgbClr val="C00000"/>
                </a:solidFill>
                <a:latin typeface="Arial"/>
                <a:ea typeface="Arial"/>
                <a:cs typeface="Arial"/>
                <a:sym typeface="Arial"/>
              </a:rPr>
              <a:t>. </a:t>
            </a:r>
            <a:endParaRPr dirty="0"/>
          </a:p>
        </p:txBody>
      </p:sp>
    </p:spTree>
    <p:extLst>
      <p:ext uri="{BB962C8B-B14F-4D97-AF65-F5344CB8AC3E}">
        <p14:creationId xmlns:p14="http://schemas.microsoft.com/office/powerpoint/2010/main" val="310180865"/>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219200" y="6405568"/>
            <a:ext cx="11468100" cy="452432"/>
          </a:xfrm>
          <a:prstGeom prst="rect">
            <a:avLst/>
          </a:prstGeom>
        </p:spPr>
        <p:txBody>
          <a:bodyPr wrap="square">
            <a:spAutoFit/>
          </a:bodyPr>
          <a:lstStyle/>
          <a:p>
            <a:pPr>
              <a:lnSpc>
                <a:spcPct val="130000"/>
              </a:lnSpc>
              <a:spcAft>
                <a:spcPts val="0"/>
              </a:spcAft>
            </a:pPr>
            <a:r>
              <a:rPr lang="tr-TR" b="1" dirty="0">
                <a:latin typeface="Verdana" panose="020B0604030504040204" pitchFamily="34" charset="0"/>
                <a:ea typeface="Times New Roman" panose="02020603050405020304" pitchFamily="18" charset="0"/>
                <a:cs typeface="Arial" panose="020B0604020202020204" pitchFamily="34" charset="0"/>
              </a:rPr>
              <a:t>TÜRK MÜHENDİS VE MİMAR ODALARI BİRLİĞİİZMİR İL KOORDİNASYON KURULU</a:t>
            </a:r>
            <a:endParaRPr lang="tr-TR" sz="2800" dirty="0">
              <a:effectLst/>
              <a:latin typeface="Times New Roman" panose="02020603050405020304" pitchFamily="18" charset="0"/>
              <a:ea typeface="Times New Roman" panose="02020603050405020304" pitchFamily="18" charset="0"/>
            </a:endParaRPr>
          </a:p>
        </p:txBody>
      </p:sp>
      <p:pic>
        <p:nvPicPr>
          <p:cNvPr id="5" name="Resim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69372" y="109532"/>
            <a:ext cx="1312545" cy="685800"/>
          </a:xfrm>
          <a:prstGeom prst="rect">
            <a:avLst/>
          </a:prstGeom>
          <a:noFill/>
          <a:ln>
            <a:noFill/>
          </a:ln>
        </p:spPr>
      </p:pic>
      <p:sp>
        <p:nvSpPr>
          <p:cNvPr id="6" name="Dikdörtgen 5"/>
          <p:cNvSpPr/>
          <p:nvPr/>
        </p:nvSpPr>
        <p:spPr>
          <a:xfrm>
            <a:off x="1074008" y="878278"/>
            <a:ext cx="9358859" cy="368755"/>
          </a:xfrm>
          <a:prstGeom prst="rect">
            <a:avLst/>
          </a:prstGeom>
        </p:spPr>
        <p:txBody>
          <a:bodyPr wrap="square">
            <a:spAutoFit/>
          </a:bodyPr>
          <a:lstStyle/>
          <a:p>
            <a:pPr lvl="0" algn="just">
              <a:lnSpc>
                <a:spcPct val="107000"/>
              </a:lnSpc>
              <a:spcAft>
                <a:spcPts val="800"/>
              </a:spcAft>
              <a:tabLst>
                <a:tab pos="450215" algn="l"/>
              </a:tabLst>
            </a:pPr>
            <a:r>
              <a:rPr lang="tr-TR" b="1" u="sng" dirty="0">
                <a:latin typeface="Times New Roman" panose="02020603050405020304" pitchFamily="18" charset="0"/>
                <a:ea typeface="Times New Roman" panose="02020603050405020304" pitchFamily="18" charset="0"/>
              </a:rPr>
              <a:t>EKOLOJİK YAPIYA DAİR BEKLENTİLER</a:t>
            </a:r>
            <a:endParaRPr lang="tr-TR" b="1" u="sng" dirty="0">
              <a:effectLst/>
              <a:latin typeface="Times New Roman" panose="02020603050405020304" pitchFamily="18" charset="0"/>
              <a:ea typeface="Times New Roman" panose="02020603050405020304" pitchFamily="18" charset="0"/>
            </a:endParaRPr>
          </a:p>
        </p:txBody>
      </p:sp>
      <p:sp>
        <p:nvSpPr>
          <p:cNvPr id="7" name="Dikdörtgen 6"/>
          <p:cNvSpPr/>
          <p:nvPr/>
        </p:nvSpPr>
        <p:spPr>
          <a:xfrm>
            <a:off x="1074008" y="1533272"/>
            <a:ext cx="10458994" cy="665118"/>
          </a:xfrm>
          <a:prstGeom prst="rect">
            <a:avLst/>
          </a:prstGeom>
        </p:spPr>
        <p:txBody>
          <a:bodyPr wrap="square">
            <a:spAutoFit/>
          </a:bodyPr>
          <a:lstStyle/>
          <a:p>
            <a:pPr lvl="0" algn="just">
              <a:lnSpc>
                <a:spcPct val="107000"/>
              </a:lnSpc>
              <a:spcAft>
                <a:spcPts val="800"/>
              </a:spcAft>
              <a:tabLst>
                <a:tab pos="450215" algn="l"/>
              </a:tabLst>
            </a:pPr>
            <a:r>
              <a:rPr lang="tr-TR" dirty="0">
                <a:latin typeface="Times New Roman" panose="02020603050405020304" pitchFamily="18" charset="0"/>
                <a:ea typeface="Times New Roman" panose="02020603050405020304" pitchFamily="18" charset="0"/>
              </a:rPr>
              <a:t>31. Yıkılması kararı verilen yapıların yıkım işlemleri sırasında çevresindeki ekolojik yapının hassasiyetinin göz önünde bulundurularak yıkım prosedürünün belirlenmesi,</a:t>
            </a:r>
          </a:p>
        </p:txBody>
      </p:sp>
      <p:sp>
        <p:nvSpPr>
          <p:cNvPr id="2" name="Dikdörtgen 1"/>
          <p:cNvSpPr/>
          <p:nvPr/>
        </p:nvSpPr>
        <p:spPr>
          <a:xfrm>
            <a:off x="1152385" y="2730010"/>
            <a:ext cx="10380617" cy="1047979"/>
          </a:xfrm>
          <a:prstGeom prst="rect">
            <a:avLst/>
          </a:prstGeom>
        </p:spPr>
        <p:txBody>
          <a:bodyPr wrap="square">
            <a:spAutoFit/>
          </a:bodyPr>
          <a:lstStyle/>
          <a:p>
            <a:pPr lvl="0" algn="just">
              <a:lnSpc>
                <a:spcPct val="115000"/>
              </a:lnSpc>
              <a:spcAft>
                <a:spcPts val="0"/>
              </a:spcAft>
              <a:tabLst>
                <a:tab pos="450215" algn="l"/>
              </a:tabLst>
            </a:pPr>
            <a:r>
              <a:rPr lang="tr-TR" dirty="0">
                <a:latin typeface="Times New Roman" panose="02020603050405020304" pitchFamily="18" charset="0"/>
                <a:ea typeface="Times New Roman" panose="02020603050405020304" pitchFamily="18" charset="0"/>
              </a:rPr>
              <a:t>32. Alanın flora ve faunasının korunması ve geliştirilmesi yönünde ilgili raporlarda tespit edilen ve korunması gerektiği belirtilen ekolojik alanların korunma hassasiyetinin sağlanması,</a:t>
            </a:r>
            <a:r>
              <a:rPr lang="tr-TR" dirty="0">
                <a:solidFill>
                  <a:srgbClr val="000000"/>
                </a:solidFill>
                <a:latin typeface="Times New Roman" panose="02020603050405020304" pitchFamily="18" charset="0"/>
                <a:ea typeface="Calibri" panose="020F0502020204030204" pitchFamily="34" charset="0"/>
              </a:rPr>
              <a:t> </a:t>
            </a:r>
            <a:r>
              <a:rPr lang="tr-TR" dirty="0">
                <a:latin typeface="Times New Roman" panose="02020603050405020304" pitchFamily="18" charset="0"/>
                <a:ea typeface="Times New Roman" panose="02020603050405020304" pitchFamily="18" charset="0"/>
              </a:rPr>
              <a:t>hangi bölgelerde ne nitelikte çalışmalar yapılacağının belirlenmesi,</a:t>
            </a:r>
          </a:p>
        </p:txBody>
      </p:sp>
      <p:sp>
        <p:nvSpPr>
          <p:cNvPr id="9" name="Google Shape;425;p23"/>
          <p:cNvSpPr txBox="1"/>
          <p:nvPr/>
        </p:nvSpPr>
        <p:spPr>
          <a:xfrm>
            <a:off x="1492521" y="2404744"/>
            <a:ext cx="10351135" cy="1063171"/>
          </a:xfrm>
          <a:prstGeom prst="rect">
            <a:avLst/>
          </a:prstGeom>
          <a:noFill/>
          <a:ln>
            <a:noFill/>
          </a:ln>
        </p:spPr>
        <p:txBody>
          <a:bodyPr spcFirstLastPara="1" wrap="square" lIns="0" tIns="12225" rIns="0" bIns="0" anchor="t" anchorCtr="0">
            <a:noAutofit/>
          </a:bodyPr>
          <a:lstStyle/>
          <a:p>
            <a:pPr marL="0" marR="0" lvl="0" indent="0" algn="l" rtl="0">
              <a:lnSpc>
                <a:spcPct val="93000"/>
              </a:lnSpc>
              <a:spcBef>
                <a:spcPts val="0"/>
              </a:spcBef>
              <a:spcAft>
                <a:spcPts val="0"/>
              </a:spcAft>
              <a:buClr>
                <a:srgbClr val="C00000"/>
              </a:buClr>
              <a:buSzPts val="1600"/>
              <a:buFont typeface="Arial"/>
              <a:buNone/>
            </a:pPr>
            <a:r>
              <a:rPr lang="en-US" sz="1400" b="1" i="0" u="none" dirty="0" err="1">
                <a:solidFill>
                  <a:srgbClr val="C00000"/>
                </a:solidFill>
                <a:latin typeface="Arial"/>
                <a:ea typeface="Arial"/>
                <a:cs typeface="Arial"/>
                <a:sym typeface="Arial"/>
              </a:rPr>
              <a:t>Yıkım</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ihalesi</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şartnamesinde</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ekolojik</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yapının</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hassasiyetinin</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göz</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önünde</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bulundurulmasına</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ilişkin</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hususlar</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yer</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alacaktır</a:t>
            </a:r>
            <a:r>
              <a:rPr lang="en-US" sz="1400" b="1" i="0" u="none" dirty="0">
                <a:solidFill>
                  <a:srgbClr val="C00000"/>
                </a:solidFill>
                <a:latin typeface="Arial"/>
                <a:ea typeface="Arial"/>
                <a:cs typeface="Arial"/>
                <a:sym typeface="Arial"/>
              </a:rPr>
              <a:t>.</a:t>
            </a:r>
            <a:endParaRPr sz="1400" dirty="0"/>
          </a:p>
          <a:p>
            <a:pPr marL="0" marR="0" lvl="0" indent="0" algn="l" rtl="0">
              <a:lnSpc>
                <a:spcPct val="93000"/>
              </a:lnSpc>
              <a:spcBef>
                <a:spcPts val="1400"/>
              </a:spcBef>
              <a:spcAft>
                <a:spcPts val="0"/>
              </a:spcAft>
              <a:buClr>
                <a:srgbClr val="FFFFFF"/>
              </a:buClr>
              <a:buSzPts val="800"/>
              <a:buFont typeface="Arial"/>
              <a:buNone/>
            </a:pPr>
            <a:endParaRPr sz="1400" b="1" i="0" u="none" dirty="0">
              <a:solidFill>
                <a:srgbClr val="C00000"/>
              </a:solidFill>
              <a:latin typeface="Arial"/>
              <a:ea typeface="Arial"/>
              <a:cs typeface="Arial"/>
              <a:sym typeface="Arial"/>
            </a:endParaRPr>
          </a:p>
        </p:txBody>
      </p:sp>
      <p:sp>
        <p:nvSpPr>
          <p:cNvPr id="10" name="Google Shape;425;p23"/>
          <p:cNvSpPr txBox="1"/>
          <p:nvPr/>
        </p:nvSpPr>
        <p:spPr>
          <a:xfrm>
            <a:off x="1492521" y="3728456"/>
            <a:ext cx="10133422" cy="1462139"/>
          </a:xfrm>
          <a:prstGeom prst="rect">
            <a:avLst/>
          </a:prstGeom>
          <a:noFill/>
          <a:ln>
            <a:noFill/>
          </a:ln>
        </p:spPr>
        <p:txBody>
          <a:bodyPr spcFirstLastPara="1" wrap="square" lIns="0" tIns="12225" rIns="0" bIns="0" anchor="t" anchorCtr="0">
            <a:noAutofit/>
          </a:bodyPr>
          <a:lstStyle/>
          <a:p>
            <a:pPr lvl="0">
              <a:lnSpc>
                <a:spcPct val="93000"/>
              </a:lnSpc>
              <a:spcBef>
                <a:spcPts val="1400"/>
              </a:spcBef>
              <a:buClr>
                <a:srgbClr val="C00000"/>
              </a:buClr>
              <a:buSzPts val="900"/>
            </a:pPr>
            <a:r>
              <a:rPr lang="en-US" sz="1400" b="1" dirty="0" err="1">
                <a:solidFill>
                  <a:srgbClr val="C00000"/>
                </a:solidFill>
                <a:latin typeface="Arial"/>
                <a:ea typeface="Arial"/>
                <a:cs typeface="Arial"/>
                <a:sym typeface="Arial"/>
              </a:rPr>
              <a:t>Ekolojik</a:t>
            </a:r>
            <a:r>
              <a:rPr lang="en-US" sz="1400" b="1" dirty="0">
                <a:solidFill>
                  <a:srgbClr val="C00000"/>
                </a:solidFill>
                <a:latin typeface="Arial"/>
                <a:ea typeface="Arial"/>
                <a:cs typeface="Arial"/>
                <a:sym typeface="Arial"/>
              </a:rPr>
              <a:t> </a:t>
            </a:r>
            <a:r>
              <a:rPr lang="en-US" sz="1400" b="1" dirty="0" err="1">
                <a:solidFill>
                  <a:srgbClr val="C00000"/>
                </a:solidFill>
                <a:latin typeface="Arial"/>
                <a:ea typeface="Arial"/>
                <a:cs typeface="Arial"/>
                <a:sym typeface="Arial"/>
              </a:rPr>
              <a:t>Niteliği</a:t>
            </a:r>
            <a:r>
              <a:rPr lang="en-US" sz="1400" b="1" dirty="0">
                <a:solidFill>
                  <a:srgbClr val="C00000"/>
                </a:solidFill>
                <a:latin typeface="Arial"/>
                <a:ea typeface="Arial"/>
                <a:cs typeface="Arial"/>
                <a:sym typeface="Arial"/>
              </a:rPr>
              <a:t> </a:t>
            </a:r>
            <a:r>
              <a:rPr lang="en-US" sz="1400" b="1" dirty="0" err="1">
                <a:solidFill>
                  <a:srgbClr val="C00000"/>
                </a:solidFill>
                <a:latin typeface="Arial"/>
                <a:ea typeface="Arial"/>
                <a:cs typeface="Arial"/>
                <a:sym typeface="Arial"/>
              </a:rPr>
              <a:t>Hassas</a:t>
            </a:r>
            <a:r>
              <a:rPr lang="en-US" sz="1400" b="1" dirty="0">
                <a:solidFill>
                  <a:srgbClr val="C00000"/>
                </a:solidFill>
                <a:latin typeface="Arial"/>
                <a:ea typeface="Arial"/>
                <a:cs typeface="Arial"/>
                <a:sym typeface="Arial"/>
              </a:rPr>
              <a:t> </a:t>
            </a:r>
            <a:r>
              <a:rPr lang="en-US" sz="1400" b="1" dirty="0" err="1">
                <a:solidFill>
                  <a:srgbClr val="C00000"/>
                </a:solidFill>
                <a:latin typeface="Arial"/>
                <a:ea typeface="Arial"/>
                <a:cs typeface="Arial"/>
                <a:sym typeface="Arial"/>
              </a:rPr>
              <a:t>Alanlar-Kuş</a:t>
            </a:r>
            <a:r>
              <a:rPr lang="en-US" sz="1400" b="1"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ürlerinin</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yoğun</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olarak</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bulunduğu</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ve</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kuşların</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gecelediği</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hassas</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alanları</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tariflemektedir</a:t>
            </a:r>
            <a:r>
              <a:rPr lang="en-US" sz="1400" b="1" i="0" u="none" dirty="0">
                <a:solidFill>
                  <a:srgbClr val="C00000"/>
                </a:solidFill>
                <a:latin typeface="Arial"/>
                <a:ea typeface="Arial"/>
                <a:cs typeface="Arial"/>
                <a:sym typeface="Arial"/>
              </a:rPr>
              <a:t>. Bu </a:t>
            </a:r>
            <a:r>
              <a:rPr lang="en-US" sz="1400" b="1" i="0" u="none" dirty="0" err="1">
                <a:solidFill>
                  <a:srgbClr val="C00000"/>
                </a:solidFill>
                <a:latin typeface="Arial"/>
                <a:ea typeface="Arial"/>
                <a:cs typeface="Arial"/>
                <a:sym typeface="Arial"/>
              </a:rPr>
              <a:t>bölgelerde</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yapılacak</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çalışmaların</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oldukça</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hassas</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ilerletilmesi</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gerekmektedir</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Dönemsel</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olarak</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faunanın</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hareketliliği</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takip</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edilerek</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yapılacak</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imalatların</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bu</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hareketliliğe</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göre</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planlanması</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gerekmektedir</a:t>
            </a:r>
            <a:r>
              <a:rPr lang="en-US" sz="1400" b="1" i="0" u="none" dirty="0">
                <a:solidFill>
                  <a:srgbClr val="C00000"/>
                </a:solidFill>
                <a:latin typeface="Arial"/>
                <a:ea typeface="Arial"/>
                <a:cs typeface="Arial"/>
                <a:sym typeface="Arial"/>
              </a:rPr>
              <a:t>.</a:t>
            </a:r>
            <a:endParaRPr sz="1400" dirty="0"/>
          </a:p>
          <a:p>
            <a:pPr marL="0" marR="0" lvl="0" indent="0" algn="l" rtl="0">
              <a:lnSpc>
                <a:spcPct val="93000"/>
              </a:lnSpc>
              <a:spcBef>
                <a:spcPts val="1400"/>
              </a:spcBef>
              <a:spcAft>
                <a:spcPts val="0"/>
              </a:spcAft>
              <a:buClr>
                <a:srgbClr val="C00000"/>
              </a:buClr>
              <a:buSzPts val="900"/>
              <a:buFont typeface="Arial"/>
              <a:buNone/>
            </a:pPr>
            <a:r>
              <a:rPr lang="en-US" sz="1400" b="1" i="0" u="none" dirty="0" err="1">
                <a:solidFill>
                  <a:srgbClr val="C00000"/>
                </a:solidFill>
                <a:latin typeface="Arial"/>
                <a:ea typeface="Arial"/>
                <a:cs typeface="Arial"/>
                <a:sym typeface="Arial"/>
              </a:rPr>
              <a:t>Ekolojik</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Niteliği</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Korunacak</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Alanlar-Ağaç</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dokusunun</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yoğun</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olduğu</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alanları</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tariflemektedir</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Yapılacak</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imalatlar</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sırasında</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ağaç</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köklerine</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zarar</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vermemek</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adına</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bu</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bölgelerde</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derin</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kazı</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yapılmaması</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yüzeysel</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kazılar</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yapılacaksa</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ağaç</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gövdelerine</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yakın</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köklere</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zarar</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vermeyecek</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şekilde</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yapılması</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gerekmektedir</a:t>
            </a:r>
            <a:r>
              <a:rPr lang="en-US" sz="1400" b="1" i="0" u="none" dirty="0">
                <a:solidFill>
                  <a:srgbClr val="C00000"/>
                </a:solidFill>
                <a:latin typeface="Arial"/>
                <a:ea typeface="Arial"/>
                <a:cs typeface="Arial"/>
                <a:sym typeface="Arial"/>
              </a:rPr>
              <a:t>.</a:t>
            </a:r>
            <a:endParaRPr sz="1400" dirty="0"/>
          </a:p>
          <a:p>
            <a:pPr marL="0" marR="0" lvl="0" indent="0" algn="l" rtl="0">
              <a:lnSpc>
                <a:spcPct val="93000"/>
              </a:lnSpc>
              <a:spcBef>
                <a:spcPts val="1400"/>
              </a:spcBef>
              <a:spcAft>
                <a:spcPts val="0"/>
              </a:spcAft>
              <a:buClr>
                <a:srgbClr val="C00000"/>
              </a:buClr>
              <a:buSzPts val="900"/>
              <a:buFont typeface="Arial"/>
              <a:buNone/>
            </a:pPr>
            <a:r>
              <a:rPr lang="en-US" sz="1400" b="1" i="0" u="none" dirty="0" err="1">
                <a:solidFill>
                  <a:srgbClr val="C00000"/>
                </a:solidFill>
                <a:latin typeface="Arial"/>
                <a:ea typeface="Arial"/>
                <a:cs typeface="Arial"/>
                <a:sym typeface="Arial"/>
              </a:rPr>
              <a:t>Ekolojik</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Niteliği</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Arttırılacak</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Alanlar-Ağaç</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dokusunun</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olmadığı</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özellikle</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yer</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örtücü</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nitelikteki</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bitkilerin</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bulunduğu</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açık</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alanları</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ve</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geniş</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yapısal</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yüzeyleri</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tariflemektedir</a:t>
            </a:r>
            <a:r>
              <a:rPr lang="en-US" sz="1400" b="1" i="0" u="none" dirty="0">
                <a:solidFill>
                  <a:srgbClr val="C00000"/>
                </a:solidFill>
                <a:latin typeface="Arial"/>
                <a:ea typeface="Arial"/>
                <a:cs typeface="Arial"/>
                <a:sym typeface="Arial"/>
              </a:rPr>
              <a:t>. Bu </a:t>
            </a:r>
            <a:r>
              <a:rPr lang="en-US" sz="1400" b="1" i="0" u="none" dirty="0" err="1">
                <a:solidFill>
                  <a:srgbClr val="C00000"/>
                </a:solidFill>
                <a:latin typeface="Arial"/>
                <a:ea typeface="Arial"/>
                <a:cs typeface="Arial"/>
                <a:sym typeface="Arial"/>
              </a:rPr>
              <a:t>bölgelerde</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yapılacak</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çalışmaların</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Kültürpark'ın</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ekolojik</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dokusuna</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zarar</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vermemekle</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birlikte</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ekolojik</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olarak</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nitelik</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kazandıracak</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uygulamalara</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yer</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verilmesi</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gerekmektedir</a:t>
            </a:r>
            <a:r>
              <a:rPr lang="en-US" sz="1400" b="1" i="0" u="none" dirty="0">
                <a:solidFill>
                  <a:srgbClr val="C00000"/>
                </a:solidFill>
                <a:latin typeface="Arial"/>
                <a:ea typeface="Arial"/>
                <a:cs typeface="Arial"/>
                <a:sym typeface="Arial"/>
              </a:rPr>
              <a:t>.</a:t>
            </a:r>
            <a:endParaRPr sz="1400" dirty="0"/>
          </a:p>
        </p:txBody>
      </p:sp>
    </p:spTree>
    <p:extLst>
      <p:ext uri="{BB962C8B-B14F-4D97-AF65-F5344CB8AC3E}">
        <p14:creationId xmlns:p14="http://schemas.microsoft.com/office/powerpoint/2010/main" val="3889460445"/>
      </p:ext>
    </p:extLst>
  </p:cSld>
  <p:clrMapOvr>
    <a:masterClrMapping/>
  </p:clrMapOvr>
  <p:transitio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219200" y="6405568"/>
            <a:ext cx="11468100" cy="452432"/>
          </a:xfrm>
          <a:prstGeom prst="rect">
            <a:avLst/>
          </a:prstGeom>
        </p:spPr>
        <p:txBody>
          <a:bodyPr wrap="square">
            <a:spAutoFit/>
          </a:bodyPr>
          <a:lstStyle/>
          <a:p>
            <a:pPr>
              <a:lnSpc>
                <a:spcPct val="130000"/>
              </a:lnSpc>
              <a:spcAft>
                <a:spcPts val="0"/>
              </a:spcAft>
            </a:pPr>
            <a:r>
              <a:rPr lang="tr-TR" b="1" dirty="0">
                <a:latin typeface="Verdana" panose="020B0604030504040204" pitchFamily="34" charset="0"/>
                <a:ea typeface="Times New Roman" panose="02020603050405020304" pitchFamily="18" charset="0"/>
                <a:cs typeface="Arial" panose="020B0604020202020204" pitchFamily="34" charset="0"/>
              </a:rPr>
              <a:t>TÜRK MÜHENDİS VE MİMAR ODALARI BİRLİĞİİZMİR İL KOORDİNASYON KURULU</a:t>
            </a:r>
            <a:endParaRPr lang="tr-TR" sz="2800" dirty="0">
              <a:effectLst/>
              <a:latin typeface="Times New Roman" panose="02020603050405020304" pitchFamily="18" charset="0"/>
              <a:ea typeface="Times New Roman" panose="02020603050405020304" pitchFamily="18" charset="0"/>
            </a:endParaRPr>
          </a:p>
        </p:txBody>
      </p:sp>
      <p:pic>
        <p:nvPicPr>
          <p:cNvPr id="5" name="Resim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69372" y="109532"/>
            <a:ext cx="1312545" cy="685800"/>
          </a:xfrm>
          <a:prstGeom prst="rect">
            <a:avLst/>
          </a:prstGeom>
          <a:noFill/>
          <a:ln>
            <a:noFill/>
          </a:ln>
        </p:spPr>
      </p:pic>
      <p:sp>
        <p:nvSpPr>
          <p:cNvPr id="16" name="Google Shape;288;p14"/>
          <p:cNvSpPr txBox="1"/>
          <p:nvPr/>
        </p:nvSpPr>
        <p:spPr>
          <a:xfrm>
            <a:off x="3671774" y="6129399"/>
            <a:ext cx="9959250" cy="1251322"/>
          </a:xfrm>
          <a:prstGeom prst="rect">
            <a:avLst/>
          </a:prstGeom>
          <a:noFill/>
          <a:ln>
            <a:noFill/>
          </a:ln>
        </p:spPr>
        <p:txBody>
          <a:bodyPr spcFirstLastPara="1" wrap="square" lIns="0" tIns="12225" rIns="0" bIns="0" anchor="t" anchorCtr="0">
            <a:noAutofit/>
          </a:bodyPr>
          <a:lstStyle/>
          <a:p>
            <a:pPr marL="0" marR="0" lvl="0" indent="0" algn="l" rtl="0">
              <a:lnSpc>
                <a:spcPct val="93000"/>
              </a:lnSpc>
              <a:spcBef>
                <a:spcPts val="0"/>
              </a:spcBef>
              <a:spcAft>
                <a:spcPts val="0"/>
              </a:spcAft>
              <a:buClr>
                <a:srgbClr val="C00000"/>
              </a:buClr>
              <a:buSzPts val="1100"/>
              <a:buFont typeface="Arial"/>
              <a:buNone/>
            </a:pPr>
            <a:r>
              <a:rPr lang="tr-TR" sz="1400" b="1" dirty="0">
                <a:solidFill>
                  <a:srgbClr val="C00000"/>
                </a:solidFill>
                <a:latin typeface="Arial"/>
                <a:cs typeface="Arial"/>
                <a:sym typeface="Arial"/>
              </a:rPr>
              <a:t>İzmir Büyükşehir Belediyesi tarafından iletilen paftalar</a:t>
            </a:r>
            <a:endParaRPr sz="1400" dirty="0"/>
          </a:p>
          <a:p>
            <a:pPr marL="0" marR="0" lvl="0" indent="0" algn="l" rtl="0">
              <a:lnSpc>
                <a:spcPct val="93000"/>
              </a:lnSpc>
              <a:spcBef>
                <a:spcPts val="1400"/>
              </a:spcBef>
              <a:spcAft>
                <a:spcPts val="0"/>
              </a:spcAft>
              <a:buClr>
                <a:srgbClr val="FFFFFF"/>
              </a:buClr>
              <a:buSzPts val="500"/>
              <a:buFont typeface="Arial"/>
              <a:buNone/>
            </a:pPr>
            <a:endParaRPr sz="1400" b="1" i="0" u="none" dirty="0">
              <a:solidFill>
                <a:srgbClr val="C00000"/>
              </a:solidFill>
              <a:latin typeface="Arial"/>
              <a:ea typeface="Arial"/>
              <a:cs typeface="Arial"/>
              <a:sym typeface="Arial"/>
            </a:endParaRPr>
          </a:p>
          <a:p>
            <a:pPr marL="0" marR="0" lvl="0" indent="0" algn="l" rtl="0">
              <a:lnSpc>
                <a:spcPct val="100000"/>
              </a:lnSpc>
              <a:spcBef>
                <a:spcPts val="1400"/>
              </a:spcBef>
              <a:spcAft>
                <a:spcPts val="0"/>
              </a:spcAft>
              <a:buNone/>
            </a:pPr>
            <a:endParaRPr sz="1400" b="1" i="0" u="none" dirty="0">
              <a:solidFill>
                <a:srgbClr val="C00000"/>
              </a:solidFill>
              <a:latin typeface="Arial"/>
              <a:ea typeface="Arial"/>
              <a:cs typeface="Arial"/>
              <a:sym typeface="Arial"/>
            </a:endParaRPr>
          </a:p>
        </p:txBody>
      </p:sp>
      <p:pic>
        <p:nvPicPr>
          <p:cNvPr id="7" name="Google Shape;439;p24"/>
          <p:cNvPicPr preferRelativeResize="0"/>
          <p:nvPr/>
        </p:nvPicPr>
        <p:blipFill rotWithShape="1">
          <a:blip r:embed="rId3">
            <a:alphaModFix/>
          </a:blip>
          <a:srcRect/>
          <a:stretch/>
        </p:blipFill>
        <p:spPr>
          <a:xfrm>
            <a:off x="2495550" y="248810"/>
            <a:ext cx="6948487" cy="5634037"/>
          </a:xfrm>
          <a:prstGeom prst="rect">
            <a:avLst/>
          </a:prstGeom>
          <a:noFill/>
          <a:ln>
            <a:noFill/>
          </a:ln>
        </p:spPr>
      </p:pic>
    </p:spTree>
    <p:extLst>
      <p:ext uri="{BB962C8B-B14F-4D97-AF65-F5344CB8AC3E}">
        <p14:creationId xmlns:p14="http://schemas.microsoft.com/office/powerpoint/2010/main" val="1689032337"/>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2062929" y="1218925"/>
            <a:ext cx="8560410" cy="3039566"/>
          </a:xfrm>
          <a:prstGeom prst="rect">
            <a:avLst/>
          </a:prstGeom>
          <a:ln w="228600" cap="sq" cmpd="thickThin">
            <a:solidFill>
              <a:srgbClr val="000000"/>
            </a:solidFill>
            <a:prstDash val="solid"/>
            <a:miter lim="800000"/>
          </a:ln>
          <a:effectLst>
            <a:innerShdw blurRad="76200">
              <a:srgbClr val="000000"/>
            </a:innerShdw>
          </a:effectLst>
        </p:spPr>
      </p:pic>
      <p:sp>
        <p:nvSpPr>
          <p:cNvPr id="6" name="Dikdörtgen 5"/>
          <p:cNvSpPr/>
          <p:nvPr/>
        </p:nvSpPr>
        <p:spPr>
          <a:xfrm>
            <a:off x="1219200" y="6405568"/>
            <a:ext cx="11468100" cy="452432"/>
          </a:xfrm>
          <a:prstGeom prst="rect">
            <a:avLst/>
          </a:prstGeom>
        </p:spPr>
        <p:txBody>
          <a:bodyPr wrap="square">
            <a:spAutoFit/>
          </a:bodyPr>
          <a:lstStyle/>
          <a:p>
            <a:pPr>
              <a:lnSpc>
                <a:spcPct val="130000"/>
              </a:lnSpc>
              <a:spcAft>
                <a:spcPts val="0"/>
              </a:spcAft>
            </a:pPr>
            <a:r>
              <a:rPr lang="tr-TR" b="1" dirty="0">
                <a:latin typeface="Verdana" panose="020B0604030504040204" pitchFamily="34" charset="0"/>
                <a:ea typeface="Times New Roman" panose="02020603050405020304" pitchFamily="18" charset="0"/>
                <a:cs typeface="Arial" panose="020B0604020202020204" pitchFamily="34" charset="0"/>
              </a:rPr>
              <a:t>TÜRK MÜHENDİS VE MİMAR ODALARI BİRLİĞİİZMİR İL KOORDİNASYON KURULU</a:t>
            </a:r>
            <a:endParaRPr lang="tr-TR" sz="2800" dirty="0">
              <a:effectLst/>
              <a:latin typeface="Times New Roman" panose="02020603050405020304" pitchFamily="18" charset="0"/>
              <a:ea typeface="Times New Roman" panose="02020603050405020304" pitchFamily="18" charset="0"/>
            </a:endParaRPr>
          </a:p>
        </p:txBody>
      </p:sp>
      <p:pic>
        <p:nvPicPr>
          <p:cNvPr id="7" name="Resim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46105" y="109532"/>
            <a:ext cx="1312545" cy="685800"/>
          </a:xfrm>
          <a:prstGeom prst="rect">
            <a:avLst/>
          </a:prstGeom>
          <a:noFill/>
          <a:ln>
            <a:noFill/>
          </a:ln>
        </p:spPr>
      </p:pic>
      <p:sp>
        <p:nvSpPr>
          <p:cNvPr id="8" name="Dikdörtgen 7"/>
          <p:cNvSpPr/>
          <p:nvPr/>
        </p:nvSpPr>
        <p:spPr>
          <a:xfrm>
            <a:off x="5027700" y="4778897"/>
            <a:ext cx="9358859" cy="368755"/>
          </a:xfrm>
          <a:prstGeom prst="rect">
            <a:avLst/>
          </a:prstGeom>
        </p:spPr>
        <p:txBody>
          <a:bodyPr wrap="square">
            <a:spAutoFit/>
          </a:bodyPr>
          <a:lstStyle/>
          <a:p>
            <a:pPr lvl="0" algn="just">
              <a:lnSpc>
                <a:spcPct val="107000"/>
              </a:lnSpc>
              <a:spcAft>
                <a:spcPts val="800"/>
              </a:spcAft>
              <a:tabLst>
                <a:tab pos="450215" algn="l"/>
              </a:tabLst>
            </a:pPr>
            <a:r>
              <a:rPr lang="tr-TR" b="1" dirty="0">
                <a:effectLst/>
                <a:latin typeface="Times New Roman" panose="02020603050405020304" pitchFamily="18" charset="0"/>
                <a:ea typeface="Times New Roman" panose="02020603050405020304" pitchFamily="18" charset="0"/>
              </a:rPr>
              <a:t>KÜLTÜRPARK 2019</a:t>
            </a:r>
          </a:p>
        </p:txBody>
      </p:sp>
    </p:spTree>
    <p:extLst>
      <p:ext uri="{BB962C8B-B14F-4D97-AF65-F5344CB8AC3E}">
        <p14:creationId xmlns:p14="http://schemas.microsoft.com/office/powerpoint/2010/main" val="9605216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219200" y="6405568"/>
            <a:ext cx="11468100" cy="452432"/>
          </a:xfrm>
          <a:prstGeom prst="rect">
            <a:avLst/>
          </a:prstGeom>
        </p:spPr>
        <p:txBody>
          <a:bodyPr wrap="square">
            <a:spAutoFit/>
          </a:bodyPr>
          <a:lstStyle/>
          <a:p>
            <a:pPr>
              <a:lnSpc>
                <a:spcPct val="130000"/>
              </a:lnSpc>
              <a:spcAft>
                <a:spcPts val="0"/>
              </a:spcAft>
            </a:pPr>
            <a:r>
              <a:rPr lang="tr-TR" b="1" dirty="0">
                <a:latin typeface="Verdana" panose="020B0604030504040204" pitchFamily="34" charset="0"/>
                <a:ea typeface="Times New Roman" panose="02020603050405020304" pitchFamily="18" charset="0"/>
                <a:cs typeface="Arial" panose="020B0604020202020204" pitchFamily="34" charset="0"/>
              </a:rPr>
              <a:t>TÜRK MÜHENDİS VE MİMAR ODALARI BİRLİĞİİZMİR İL KOORDİNASYON KURULU</a:t>
            </a:r>
            <a:endParaRPr lang="tr-TR" sz="2800" dirty="0">
              <a:effectLst/>
              <a:latin typeface="Times New Roman" panose="02020603050405020304" pitchFamily="18" charset="0"/>
              <a:ea typeface="Times New Roman" panose="02020603050405020304" pitchFamily="18" charset="0"/>
            </a:endParaRPr>
          </a:p>
        </p:txBody>
      </p:sp>
      <p:pic>
        <p:nvPicPr>
          <p:cNvPr id="5" name="Resim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69372" y="109532"/>
            <a:ext cx="1312545" cy="685800"/>
          </a:xfrm>
          <a:prstGeom prst="rect">
            <a:avLst/>
          </a:prstGeom>
          <a:noFill/>
          <a:ln>
            <a:noFill/>
          </a:ln>
        </p:spPr>
      </p:pic>
      <p:sp>
        <p:nvSpPr>
          <p:cNvPr id="6" name="Dikdörtgen 5"/>
          <p:cNvSpPr/>
          <p:nvPr/>
        </p:nvSpPr>
        <p:spPr>
          <a:xfrm>
            <a:off x="1074008" y="878278"/>
            <a:ext cx="9358859" cy="368755"/>
          </a:xfrm>
          <a:prstGeom prst="rect">
            <a:avLst/>
          </a:prstGeom>
        </p:spPr>
        <p:txBody>
          <a:bodyPr wrap="square">
            <a:spAutoFit/>
          </a:bodyPr>
          <a:lstStyle/>
          <a:p>
            <a:pPr lvl="0" algn="just">
              <a:lnSpc>
                <a:spcPct val="107000"/>
              </a:lnSpc>
              <a:spcAft>
                <a:spcPts val="800"/>
              </a:spcAft>
              <a:tabLst>
                <a:tab pos="450215" algn="l"/>
              </a:tabLst>
            </a:pPr>
            <a:r>
              <a:rPr lang="tr-TR" b="1" u="sng" dirty="0">
                <a:latin typeface="Times New Roman" panose="02020603050405020304" pitchFamily="18" charset="0"/>
                <a:ea typeface="Times New Roman" panose="02020603050405020304" pitchFamily="18" charset="0"/>
              </a:rPr>
              <a:t>EKOLOJİK YAPIYA DAİR BEKLENTİLER</a:t>
            </a:r>
            <a:endParaRPr lang="tr-TR" b="1" u="sng" dirty="0">
              <a:effectLst/>
              <a:latin typeface="Times New Roman" panose="02020603050405020304" pitchFamily="18" charset="0"/>
              <a:ea typeface="Times New Roman" panose="02020603050405020304" pitchFamily="18" charset="0"/>
            </a:endParaRPr>
          </a:p>
        </p:txBody>
      </p:sp>
      <p:sp>
        <p:nvSpPr>
          <p:cNvPr id="8" name="Dikdörtgen 7"/>
          <p:cNvSpPr/>
          <p:nvPr/>
        </p:nvSpPr>
        <p:spPr>
          <a:xfrm>
            <a:off x="1074008" y="1247033"/>
            <a:ext cx="10572206" cy="2599173"/>
          </a:xfrm>
          <a:prstGeom prst="rect">
            <a:avLst/>
          </a:prstGeom>
        </p:spPr>
        <p:txBody>
          <a:bodyPr wrap="square">
            <a:spAutoFit/>
          </a:bodyPr>
          <a:lstStyle/>
          <a:p>
            <a:pPr lvl="0" algn="just">
              <a:lnSpc>
                <a:spcPct val="115000"/>
              </a:lnSpc>
              <a:spcAft>
                <a:spcPts val="0"/>
              </a:spcAft>
              <a:tabLst>
                <a:tab pos="450215" algn="l"/>
              </a:tabLst>
            </a:pPr>
            <a:r>
              <a:rPr lang="tr-TR" dirty="0">
                <a:latin typeface="Times New Roman" panose="02020603050405020304" pitchFamily="18" charset="0"/>
                <a:ea typeface="Times New Roman" panose="02020603050405020304" pitchFamily="18" charset="0"/>
              </a:rPr>
              <a:t>33. </a:t>
            </a:r>
            <a:r>
              <a:rPr lang="tr-TR" dirty="0" err="1">
                <a:latin typeface="Times New Roman" panose="02020603050405020304" pitchFamily="18" charset="0"/>
                <a:ea typeface="Times New Roman" panose="02020603050405020304" pitchFamily="18" charset="0"/>
              </a:rPr>
              <a:t>Kültürpark’ın</a:t>
            </a:r>
            <a:r>
              <a:rPr lang="tr-TR" dirty="0">
                <a:latin typeface="Times New Roman" panose="02020603050405020304" pitchFamily="18" charset="0"/>
                <a:ea typeface="Times New Roman" panose="02020603050405020304" pitchFamily="18" charset="0"/>
              </a:rPr>
              <a:t>  kent parkı ve açık yeşil alan işlevinin iyileştirilmesi noktasında, Park’ın bulunduğu konum ve hava-su-toprak ve iklim gibi temel yaşamsal koşulların niteliklerinin yetersiz oluşundan kaynaklanan “Ekolojik Yıpranma Düzeyi”, </a:t>
            </a:r>
            <a:r>
              <a:rPr lang="tr-TR" dirty="0" err="1">
                <a:latin typeface="Times New Roman" panose="02020603050405020304" pitchFamily="18" charset="0"/>
                <a:ea typeface="Times New Roman" panose="02020603050405020304" pitchFamily="18" charset="0"/>
              </a:rPr>
              <a:t>Kültürpark’ın</a:t>
            </a:r>
            <a:r>
              <a:rPr lang="tr-TR" dirty="0">
                <a:latin typeface="Times New Roman" panose="02020603050405020304" pitchFamily="18" charset="0"/>
                <a:ea typeface="Times New Roman" panose="02020603050405020304" pitchFamily="18" charset="0"/>
              </a:rPr>
              <a:t> canlı materyalinin dış müdahalelere karşı dayanma gücünü (</a:t>
            </a:r>
            <a:r>
              <a:rPr lang="tr-TR" dirty="0" err="1">
                <a:latin typeface="Times New Roman" panose="02020603050405020304" pitchFamily="18" charset="0"/>
                <a:ea typeface="Times New Roman" panose="02020603050405020304" pitchFamily="18" charset="0"/>
              </a:rPr>
              <a:t>resilience</a:t>
            </a:r>
            <a:r>
              <a:rPr lang="tr-TR" dirty="0">
                <a:latin typeface="Times New Roman" panose="02020603050405020304" pitchFamily="18" charset="0"/>
                <a:ea typeface="Times New Roman" panose="02020603050405020304" pitchFamily="18" charset="0"/>
              </a:rPr>
              <a:t>) azaltmaktadır. Bu doğrultuda, yapılacak iyileştirme strateji ve eylemlerinin küçük ölçekli tutulmasını gerekli kılmaktadır. Diğer bir ifadeyle, müdahale öncelikleri kısa-orta ve uzun vadede belirlenmesi ve iyileştirmelerin küçük dokunuşlarla yapılması önemlidir. Bu kapsamda kısa vadede öncelikle </a:t>
            </a:r>
            <a:r>
              <a:rPr lang="tr-TR" dirty="0" err="1">
                <a:latin typeface="Times New Roman" panose="02020603050405020304" pitchFamily="18" charset="0"/>
                <a:ea typeface="Times New Roman" panose="02020603050405020304" pitchFamily="18" charset="0"/>
              </a:rPr>
              <a:t>Kültürpark’ın</a:t>
            </a:r>
            <a:r>
              <a:rPr lang="tr-TR" dirty="0">
                <a:latin typeface="Times New Roman" panose="02020603050405020304" pitchFamily="18" charset="0"/>
                <a:ea typeface="Times New Roman" panose="02020603050405020304" pitchFamily="18" charset="0"/>
              </a:rPr>
              <a:t> terkedilmiş alan hissini ortadan kaldırmaya yönelik öncelikli ve küçük ölçekli müdahaleler kurgulanması,</a:t>
            </a:r>
          </a:p>
          <a:p>
            <a:pPr>
              <a:spcAft>
                <a:spcPts val="0"/>
              </a:spcAft>
            </a:pPr>
            <a:r>
              <a:rPr lang="tr-TR" dirty="0">
                <a:latin typeface="Times New Roman" panose="02020603050405020304" pitchFamily="18" charset="0"/>
                <a:ea typeface="Times New Roman" panose="02020603050405020304" pitchFamily="18" charset="0"/>
              </a:rPr>
              <a:t> </a:t>
            </a:r>
            <a:endParaRPr lang="tr-TR" dirty="0">
              <a:effectLst/>
              <a:latin typeface="Times New Roman" panose="02020603050405020304" pitchFamily="18" charset="0"/>
              <a:ea typeface="Times New Roman" panose="02020603050405020304" pitchFamily="18" charset="0"/>
            </a:endParaRPr>
          </a:p>
        </p:txBody>
      </p:sp>
      <p:sp>
        <p:nvSpPr>
          <p:cNvPr id="9" name="Google Shape;454;p25"/>
          <p:cNvSpPr txBox="1"/>
          <p:nvPr/>
        </p:nvSpPr>
        <p:spPr>
          <a:xfrm>
            <a:off x="1353185" y="3582455"/>
            <a:ext cx="10293029" cy="1265011"/>
          </a:xfrm>
          <a:prstGeom prst="rect">
            <a:avLst/>
          </a:prstGeom>
          <a:noFill/>
          <a:ln>
            <a:noFill/>
          </a:ln>
        </p:spPr>
        <p:txBody>
          <a:bodyPr spcFirstLastPara="1" wrap="square" lIns="0" tIns="12225" rIns="0" bIns="0" anchor="t" anchorCtr="0">
            <a:noAutofit/>
          </a:bodyPr>
          <a:lstStyle/>
          <a:p>
            <a:pPr marL="0" marR="0" lvl="0" indent="0" algn="l" rtl="0">
              <a:lnSpc>
                <a:spcPct val="93000"/>
              </a:lnSpc>
              <a:spcBef>
                <a:spcPts val="0"/>
              </a:spcBef>
              <a:spcAft>
                <a:spcPts val="0"/>
              </a:spcAft>
              <a:buClr>
                <a:srgbClr val="C00000"/>
              </a:buClr>
              <a:buSzPts val="1600"/>
              <a:buFont typeface="Arial"/>
              <a:buNone/>
            </a:pPr>
            <a:r>
              <a:rPr lang="en-US" sz="1400" b="1" i="0" u="none" dirty="0" err="1">
                <a:solidFill>
                  <a:srgbClr val="C00000"/>
                </a:solidFill>
                <a:latin typeface="Arial"/>
                <a:ea typeface="Arial"/>
                <a:cs typeface="Arial"/>
                <a:sym typeface="Arial"/>
              </a:rPr>
              <a:t>Kültürpark’ın</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bitki</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varlığına</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yönelik</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olarak</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Ege</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Üniversitesi</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Ziraat</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Fakültesi</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tarafından</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hazırlanan</a:t>
            </a:r>
            <a:r>
              <a:rPr lang="en-US" sz="1400" b="1" i="0" u="none" dirty="0">
                <a:solidFill>
                  <a:srgbClr val="C00000"/>
                </a:solidFill>
                <a:latin typeface="Arial"/>
                <a:ea typeface="Arial"/>
                <a:cs typeface="Arial"/>
                <a:sym typeface="Arial"/>
              </a:rPr>
              <a:t> «İzmir </a:t>
            </a:r>
            <a:r>
              <a:rPr lang="en-US" sz="1400" b="1" i="0" u="none" dirty="0" err="1">
                <a:solidFill>
                  <a:srgbClr val="C00000"/>
                </a:solidFill>
                <a:latin typeface="Arial"/>
                <a:ea typeface="Arial"/>
                <a:cs typeface="Arial"/>
                <a:sym typeface="Arial"/>
              </a:rPr>
              <a:t>Kültürpark</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Alanındaki</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Bitkisel</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Materyallerin</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Tanımlanması</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Korunması</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Sürdürülebilirlik</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Açısından</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Önerilerin</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Hazırlanması</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raporu</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neticesinde</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ortaya</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konulan</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sonuç</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ve</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öneriler</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kapsamında</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küçük</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ölçekli</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müdahaleler</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kurgulanmaktadır</a:t>
            </a:r>
            <a:r>
              <a:rPr lang="en-US" sz="1400" b="1" i="0" u="none" dirty="0">
                <a:solidFill>
                  <a:srgbClr val="C00000"/>
                </a:solidFill>
                <a:latin typeface="Arial"/>
                <a:ea typeface="Arial"/>
                <a:cs typeface="Arial"/>
                <a:sym typeface="Arial"/>
              </a:rPr>
              <a:t>.</a:t>
            </a:r>
            <a:endParaRPr sz="1400" dirty="0"/>
          </a:p>
        </p:txBody>
      </p:sp>
      <p:sp>
        <p:nvSpPr>
          <p:cNvPr id="10" name="Dikdörtgen 9"/>
          <p:cNvSpPr/>
          <p:nvPr/>
        </p:nvSpPr>
        <p:spPr>
          <a:xfrm>
            <a:off x="1074008" y="4348731"/>
            <a:ext cx="10316803" cy="1277786"/>
          </a:xfrm>
          <a:prstGeom prst="rect">
            <a:avLst/>
          </a:prstGeom>
        </p:spPr>
        <p:txBody>
          <a:bodyPr wrap="square">
            <a:spAutoFit/>
          </a:bodyPr>
          <a:lstStyle/>
          <a:p>
            <a:pPr lvl="0" algn="just">
              <a:lnSpc>
                <a:spcPct val="107000"/>
              </a:lnSpc>
              <a:spcAft>
                <a:spcPts val="800"/>
              </a:spcAft>
            </a:pPr>
            <a:r>
              <a:rPr lang="tr-TR" dirty="0">
                <a:latin typeface="Times New Roman" panose="02020603050405020304" pitchFamily="18" charset="0"/>
                <a:ea typeface="Times New Roman" panose="02020603050405020304" pitchFamily="18" charset="0"/>
              </a:rPr>
              <a:t>34. </a:t>
            </a:r>
            <a:r>
              <a:rPr lang="tr-TR" dirty="0" err="1">
                <a:latin typeface="Times New Roman" panose="02020603050405020304" pitchFamily="18" charset="0"/>
                <a:ea typeface="Times New Roman" panose="02020603050405020304" pitchFamily="18" charset="0"/>
              </a:rPr>
              <a:t>Kültürpark’ın</a:t>
            </a:r>
            <a:r>
              <a:rPr lang="tr-TR" dirty="0">
                <a:latin typeface="Times New Roman" panose="02020603050405020304" pitchFamily="18" charset="0"/>
                <a:ea typeface="Times New Roman" panose="02020603050405020304" pitchFamily="18" charset="0"/>
              </a:rPr>
              <a:t> yeşil alan varlığını arttırabilmek ve yapısal unsurları minimuma çekebilmek için ana strateji kararlarının alınması ve eylemler bütününü geliştirilmesi, bu noktada gereksiz her bir yapısal (yapı, döşeme </a:t>
            </a:r>
            <a:r>
              <a:rPr lang="tr-TR" dirty="0" err="1">
                <a:latin typeface="Times New Roman" panose="02020603050405020304" pitchFamily="18" charset="0"/>
                <a:ea typeface="Times New Roman" panose="02020603050405020304" pitchFamily="18" charset="0"/>
              </a:rPr>
              <a:t>vb</a:t>
            </a:r>
            <a:r>
              <a:rPr lang="tr-TR" dirty="0">
                <a:latin typeface="Times New Roman" panose="02020603050405020304" pitchFamily="18" charset="0"/>
                <a:ea typeface="Times New Roman" panose="02020603050405020304" pitchFamily="18" charset="0"/>
              </a:rPr>
              <a:t>) unsurunun, özellikle de fuar işlevi ile birlikte Kültürpark mekan kurgusunu büyük oranda şekillendiren sirkülasyon yapısı öncelikli olmak üzere, alandan uzaklaştırılmasına yönelik önerilerin geliştirilmesi,</a:t>
            </a:r>
            <a:endParaRPr lang="tr-TR" dirty="0">
              <a:effectLst/>
              <a:latin typeface="Times New Roman" panose="02020603050405020304" pitchFamily="18" charset="0"/>
              <a:ea typeface="Times New Roman" panose="02020603050405020304" pitchFamily="18" charset="0"/>
            </a:endParaRPr>
          </a:p>
        </p:txBody>
      </p:sp>
      <p:sp>
        <p:nvSpPr>
          <p:cNvPr id="11" name="Google Shape;470;p26"/>
          <p:cNvSpPr txBox="1"/>
          <p:nvPr/>
        </p:nvSpPr>
        <p:spPr>
          <a:xfrm>
            <a:off x="1353185" y="5644917"/>
            <a:ext cx="10168255" cy="1073422"/>
          </a:xfrm>
          <a:prstGeom prst="rect">
            <a:avLst/>
          </a:prstGeom>
          <a:noFill/>
          <a:ln>
            <a:noFill/>
          </a:ln>
        </p:spPr>
        <p:txBody>
          <a:bodyPr spcFirstLastPara="1" wrap="square" lIns="0" tIns="12225" rIns="0" bIns="0" anchor="t" anchorCtr="0">
            <a:noAutofit/>
          </a:bodyPr>
          <a:lstStyle/>
          <a:p>
            <a:pPr marL="0" marR="0" lvl="0" indent="0" algn="l" rtl="0">
              <a:lnSpc>
                <a:spcPct val="93000"/>
              </a:lnSpc>
              <a:spcBef>
                <a:spcPts val="0"/>
              </a:spcBef>
              <a:spcAft>
                <a:spcPts val="0"/>
              </a:spcAft>
              <a:buClr>
                <a:srgbClr val="C00000"/>
              </a:buClr>
              <a:buSzPts val="1600"/>
              <a:buFont typeface="Arial"/>
              <a:buNone/>
            </a:pPr>
            <a:r>
              <a:rPr lang="en-US" sz="1400" b="1" i="0" u="none" dirty="0" err="1">
                <a:solidFill>
                  <a:srgbClr val="C00000"/>
                </a:solidFill>
                <a:latin typeface="Arial"/>
                <a:ea typeface="Arial"/>
                <a:cs typeface="Arial"/>
                <a:sym typeface="Arial"/>
              </a:rPr>
              <a:t>Yapısal</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unsurları</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en</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aza</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indirmeye</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sert</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zeminlerin</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azaltılması</a:t>
            </a:r>
            <a:r>
              <a:rPr lang="en-US" sz="1400" b="1" i="0" u="none" dirty="0">
                <a:solidFill>
                  <a:srgbClr val="C00000"/>
                </a:solidFill>
                <a:latin typeface="Arial"/>
                <a:ea typeface="Arial"/>
                <a:cs typeface="Arial"/>
                <a:sym typeface="Arial"/>
              </a:rPr>
              <a:t> vb.) </a:t>
            </a:r>
            <a:r>
              <a:rPr lang="en-US" sz="1400" b="1" i="0" u="none" dirty="0" err="1">
                <a:solidFill>
                  <a:srgbClr val="C00000"/>
                </a:solidFill>
                <a:latin typeface="Arial"/>
                <a:ea typeface="Arial"/>
                <a:cs typeface="Arial"/>
                <a:sym typeface="Arial"/>
              </a:rPr>
              <a:t>yönelik</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hususlar</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dikkate</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alınarak</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Kentsel</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Tasarım</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Projesi</a:t>
            </a:r>
            <a:r>
              <a:rPr lang="en-US" sz="1400" b="1" i="0" u="none" dirty="0">
                <a:solidFill>
                  <a:srgbClr val="C00000"/>
                </a:solidFill>
                <a:latin typeface="Arial"/>
                <a:ea typeface="Arial"/>
                <a:cs typeface="Arial"/>
                <a:sym typeface="Arial"/>
              </a:rPr>
              <a:t> / </a:t>
            </a:r>
            <a:r>
              <a:rPr lang="en-US" sz="1400" b="1" i="0" u="none" dirty="0" err="1">
                <a:solidFill>
                  <a:srgbClr val="C00000"/>
                </a:solidFill>
                <a:latin typeface="Arial"/>
                <a:ea typeface="Arial"/>
                <a:cs typeface="Arial"/>
                <a:sym typeface="Arial"/>
              </a:rPr>
              <a:t>Peyzaj</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Projesi</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hazırlanacaktır</a:t>
            </a:r>
            <a:r>
              <a:rPr lang="en-US" sz="1400" b="1" i="0" u="none" dirty="0">
                <a:solidFill>
                  <a:srgbClr val="C00000"/>
                </a:solidFill>
                <a:latin typeface="Arial"/>
                <a:ea typeface="Arial"/>
                <a:cs typeface="Arial"/>
                <a:sym typeface="Arial"/>
              </a:rPr>
              <a:t>.</a:t>
            </a:r>
            <a:endParaRPr sz="1400" dirty="0"/>
          </a:p>
          <a:p>
            <a:pPr marL="0" marR="0" lvl="0" indent="0" algn="l" rtl="0">
              <a:lnSpc>
                <a:spcPct val="100000"/>
              </a:lnSpc>
              <a:spcBef>
                <a:spcPts val="1400"/>
              </a:spcBef>
              <a:spcAft>
                <a:spcPts val="0"/>
              </a:spcAft>
              <a:buNone/>
            </a:pPr>
            <a:endParaRPr sz="1400" b="1" i="0" u="none" dirty="0">
              <a:solidFill>
                <a:srgbClr val="C00000"/>
              </a:solidFill>
              <a:latin typeface="Arial"/>
              <a:ea typeface="Arial"/>
              <a:cs typeface="Arial"/>
              <a:sym typeface="Arial"/>
            </a:endParaRPr>
          </a:p>
        </p:txBody>
      </p:sp>
    </p:spTree>
    <p:extLst>
      <p:ext uri="{BB962C8B-B14F-4D97-AF65-F5344CB8AC3E}">
        <p14:creationId xmlns:p14="http://schemas.microsoft.com/office/powerpoint/2010/main" val="2396428443"/>
      </p:ext>
    </p:extLst>
  </p:cSld>
  <p:clrMapOvr>
    <a:masterClrMapping/>
  </p:clrMapOvr>
  <p:transition spd="slow">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219200" y="6405568"/>
            <a:ext cx="11468100" cy="452432"/>
          </a:xfrm>
          <a:prstGeom prst="rect">
            <a:avLst/>
          </a:prstGeom>
        </p:spPr>
        <p:txBody>
          <a:bodyPr wrap="square">
            <a:spAutoFit/>
          </a:bodyPr>
          <a:lstStyle/>
          <a:p>
            <a:pPr>
              <a:lnSpc>
                <a:spcPct val="130000"/>
              </a:lnSpc>
              <a:spcAft>
                <a:spcPts val="0"/>
              </a:spcAft>
            </a:pPr>
            <a:r>
              <a:rPr lang="tr-TR" b="1" dirty="0">
                <a:latin typeface="Verdana" panose="020B0604030504040204" pitchFamily="34" charset="0"/>
                <a:ea typeface="Times New Roman" panose="02020603050405020304" pitchFamily="18" charset="0"/>
                <a:cs typeface="Arial" panose="020B0604020202020204" pitchFamily="34" charset="0"/>
              </a:rPr>
              <a:t>TÜRK MÜHENDİS VE MİMAR ODALARI BİRLİĞİİZMİR İL KOORDİNASYON KURULU</a:t>
            </a:r>
            <a:endParaRPr lang="tr-TR" sz="2800" dirty="0">
              <a:effectLst/>
              <a:latin typeface="Times New Roman" panose="02020603050405020304" pitchFamily="18" charset="0"/>
              <a:ea typeface="Times New Roman" panose="02020603050405020304" pitchFamily="18" charset="0"/>
            </a:endParaRPr>
          </a:p>
        </p:txBody>
      </p:sp>
      <p:pic>
        <p:nvPicPr>
          <p:cNvPr id="5" name="Resim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69372" y="109532"/>
            <a:ext cx="1312545" cy="685800"/>
          </a:xfrm>
          <a:prstGeom prst="rect">
            <a:avLst/>
          </a:prstGeom>
          <a:noFill/>
          <a:ln>
            <a:noFill/>
          </a:ln>
        </p:spPr>
      </p:pic>
      <p:sp>
        <p:nvSpPr>
          <p:cNvPr id="6" name="Dikdörtgen 5"/>
          <p:cNvSpPr/>
          <p:nvPr/>
        </p:nvSpPr>
        <p:spPr>
          <a:xfrm>
            <a:off x="1074008" y="878278"/>
            <a:ext cx="9358859" cy="368755"/>
          </a:xfrm>
          <a:prstGeom prst="rect">
            <a:avLst/>
          </a:prstGeom>
        </p:spPr>
        <p:txBody>
          <a:bodyPr wrap="square">
            <a:spAutoFit/>
          </a:bodyPr>
          <a:lstStyle/>
          <a:p>
            <a:pPr lvl="0" algn="just">
              <a:lnSpc>
                <a:spcPct val="107000"/>
              </a:lnSpc>
              <a:spcAft>
                <a:spcPts val="800"/>
              </a:spcAft>
              <a:tabLst>
                <a:tab pos="450215" algn="l"/>
              </a:tabLst>
            </a:pPr>
            <a:r>
              <a:rPr lang="tr-TR" b="1" u="sng" dirty="0">
                <a:latin typeface="Times New Roman" panose="02020603050405020304" pitchFamily="18" charset="0"/>
                <a:ea typeface="Times New Roman" panose="02020603050405020304" pitchFamily="18" charset="0"/>
              </a:rPr>
              <a:t>EKOLOJİK YAPIYA DAİR BEKLENTİLER</a:t>
            </a:r>
            <a:endParaRPr lang="tr-TR" b="1" u="sng" dirty="0">
              <a:effectLst/>
              <a:latin typeface="Times New Roman" panose="02020603050405020304" pitchFamily="18" charset="0"/>
              <a:ea typeface="Times New Roman" panose="02020603050405020304" pitchFamily="18" charset="0"/>
            </a:endParaRPr>
          </a:p>
        </p:txBody>
      </p:sp>
      <p:sp>
        <p:nvSpPr>
          <p:cNvPr id="7" name="Dikdörtgen 6"/>
          <p:cNvSpPr/>
          <p:nvPr/>
        </p:nvSpPr>
        <p:spPr>
          <a:xfrm>
            <a:off x="1074008" y="1493403"/>
            <a:ext cx="10316803" cy="981423"/>
          </a:xfrm>
          <a:prstGeom prst="rect">
            <a:avLst/>
          </a:prstGeom>
        </p:spPr>
        <p:txBody>
          <a:bodyPr wrap="square">
            <a:spAutoFit/>
          </a:bodyPr>
          <a:lstStyle/>
          <a:p>
            <a:pPr lvl="0" algn="just">
              <a:lnSpc>
                <a:spcPct val="107000"/>
              </a:lnSpc>
              <a:spcAft>
                <a:spcPts val="800"/>
              </a:spcAft>
            </a:pPr>
            <a:r>
              <a:rPr lang="tr-TR" dirty="0">
                <a:latin typeface="Times New Roman" panose="02020603050405020304" pitchFamily="18" charset="0"/>
                <a:ea typeface="Times New Roman" panose="02020603050405020304" pitchFamily="18" charset="0"/>
              </a:rPr>
              <a:t>35. </a:t>
            </a:r>
            <a:r>
              <a:rPr lang="tr-TR" dirty="0" err="1">
                <a:latin typeface="Times New Roman" panose="02020603050405020304" pitchFamily="18" charset="0"/>
                <a:ea typeface="Times New Roman" panose="02020603050405020304" pitchFamily="18" charset="0"/>
              </a:rPr>
              <a:t>Kültürpark’ın</a:t>
            </a:r>
            <a:r>
              <a:rPr lang="tr-TR" dirty="0">
                <a:latin typeface="Times New Roman" panose="02020603050405020304" pitchFamily="18" charset="0"/>
                <a:ea typeface="Times New Roman" panose="02020603050405020304" pitchFamily="18" charset="0"/>
              </a:rPr>
              <a:t> iyileştirilmesi sürecinde bitkilerin ve hayvanların olası etkilenme biçimlerini göz önüne alan bir önlem planlaması yapılması, mevcut bitki varlığının sağlığının iyileştirilmesi yönelik bakım önceliklerinin belirlenmesi,</a:t>
            </a:r>
            <a:endParaRPr lang="tr-TR" dirty="0">
              <a:effectLst/>
              <a:latin typeface="Times New Roman" panose="02020603050405020304" pitchFamily="18" charset="0"/>
              <a:ea typeface="Times New Roman" panose="02020603050405020304" pitchFamily="18" charset="0"/>
            </a:endParaRPr>
          </a:p>
        </p:txBody>
      </p:sp>
      <p:sp>
        <p:nvSpPr>
          <p:cNvPr id="8" name="Dikdörtgen 7"/>
          <p:cNvSpPr/>
          <p:nvPr/>
        </p:nvSpPr>
        <p:spPr>
          <a:xfrm>
            <a:off x="1074007" y="3918857"/>
            <a:ext cx="10316803" cy="981423"/>
          </a:xfrm>
          <a:prstGeom prst="rect">
            <a:avLst/>
          </a:prstGeom>
        </p:spPr>
        <p:txBody>
          <a:bodyPr wrap="square">
            <a:spAutoFit/>
          </a:bodyPr>
          <a:lstStyle/>
          <a:p>
            <a:pPr lvl="0" algn="just">
              <a:lnSpc>
                <a:spcPct val="107000"/>
              </a:lnSpc>
              <a:spcAft>
                <a:spcPts val="800"/>
              </a:spcAft>
            </a:pPr>
            <a:r>
              <a:rPr lang="tr-TR" dirty="0">
                <a:latin typeface="Times New Roman" panose="02020603050405020304" pitchFamily="18" charset="0"/>
                <a:ea typeface="Times New Roman" panose="02020603050405020304" pitchFamily="18" charset="0"/>
              </a:rPr>
              <a:t>36. Kültürpark bünyesinde canlı yaşamını destekleyebilmek ve iklim değişikliği kapsamında dayanıklılığını arttırabilmek için habitat çeşitliliğinin (sulak alanlar, kurakçıl peyzajlar, çok yıllık otsu bitkiler vb.) arttırılması kararının alınması, </a:t>
            </a:r>
            <a:endParaRPr lang="tr-TR" dirty="0">
              <a:effectLst/>
              <a:latin typeface="Times New Roman" panose="02020603050405020304" pitchFamily="18" charset="0"/>
              <a:ea typeface="Times New Roman" panose="02020603050405020304" pitchFamily="18" charset="0"/>
            </a:endParaRPr>
          </a:p>
        </p:txBody>
      </p:sp>
      <p:sp>
        <p:nvSpPr>
          <p:cNvPr id="10" name="Google Shape;470;p26"/>
          <p:cNvSpPr txBox="1"/>
          <p:nvPr/>
        </p:nvSpPr>
        <p:spPr>
          <a:xfrm>
            <a:off x="1375954" y="2355074"/>
            <a:ext cx="10014857" cy="1563783"/>
          </a:xfrm>
          <a:prstGeom prst="rect">
            <a:avLst/>
          </a:prstGeom>
          <a:noFill/>
          <a:ln>
            <a:noFill/>
          </a:ln>
        </p:spPr>
        <p:txBody>
          <a:bodyPr spcFirstLastPara="1" wrap="square" lIns="0" tIns="12225" rIns="0" bIns="0" anchor="t" anchorCtr="0">
            <a:noAutofit/>
          </a:bodyPr>
          <a:lstStyle/>
          <a:p>
            <a:pPr marL="0" marR="0" lvl="0" indent="0" algn="l" rtl="0">
              <a:lnSpc>
                <a:spcPct val="93000"/>
              </a:lnSpc>
              <a:spcBef>
                <a:spcPts val="1400"/>
              </a:spcBef>
              <a:spcAft>
                <a:spcPts val="0"/>
              </a:spcAft>
              <a:buClr>
                <a:srgbClr val="C00000"/>
              </a:buClr>
              <a:buSzPts val="1200"/>
              <a:buFont typeface="Arial"/>
              <a:buNone/>
            </a:pPr>
            <a:r>
              <a:rPr lang="en-US" sz="1400" b="1" i="0" u="none" dirty="0" err="1">
                <a:solidFill>
                  <a:srgbClr val="C00000"/>
                </a:solidFill>
                <a:latin typeface="Arial"/>
                <a:ea typeface="Arial"/>
                <a:cs typeface="Arial"/>
                <a:sym typeface="Arial"/>
              </a:rPr>
              <a:t>Kültürpark’ın</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bitki</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varlığına</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yönelik</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olarak</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Ege</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Üniversitesi</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Ziraat</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Fakültesi</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tarafından</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hazırlanan</a:t>
            </a:r>
            <a:r>
              <a:rPr lang="en-US" sz="1400" b="1" i="0" u="none" dirty="0">
                <a:solidFill>
                  <a:srgbClr val="C00000"/>
                </a:solidFill>
                <a:latin typeface="Arial"/>
                <a:ea typeface="Arial"/>
                <a:cs typeface="Arial"/>
                <a:sym typeface="Arial"/>
              </a:rPr>
              <a:t> «İzmir </a:t>
            </a:r>
            <a:r>
              <a:rPr lang="en-US" sz="1400" b="1" i="0" u="none" dirty="0" err="1">
                <a:solidFill>
                  <a:srgbClr val="C00000"/>
                </a:solidFill>
                <a:latin typeface="Arial"/>
                <a:ea typeface="Arial"/>
                <a:cs typeface="Arial"/>
                <a:sym typeface="Arial"/>
              </a:rPr>
              <a:t>Kültürpark</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Alanındaki</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Bitkisel</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Materyallerin</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Tanımlanması</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Korunması</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Sürdürülebilirlik</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Açısından</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Önerilerin</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Hazırlanması</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raporu</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Ege</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Üniversitesi</a:t>
            </a:r>
            <a:r>
              <a:rPr lang="en-US" sz="1400" b="1" i="0" u="none" dirty="0">
                <a:solidFill>
                  <a:srgbClr val="C00000"/>
                </a:solidFill>
                <a:latin typeface="Arial"/>
                <a:ea typeface="Arial"/>
                <a:cs typeface="Arial"/>
                <a:sym typeface="Arial"/>
              </a:rPr>
              <a:t> Fen </a:t>
            </a:r>
            <a:r>
              <a:rPr lang="en-US" sz="1400" b="1" i="0" u="none" dirty="0" err="1">
                <a:solidFill>
                  <a:srgbClr val="C00000"/>
                </a:solidFill>
                <a:latin typeface="Arial"/>
                <a:ea typeface="Arial"/>
                <a:cs typeface="Arial"/>
                <a:sym typeface="Arial"/>
              </a:rPr>
              <a:t>Fakültesi</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Biyoloji</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Bölümü</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Botanik</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Anabilim</a:t>
            </a:r>
            <a:r>
              <a:rPr lang="en-US" sz="1400" b="1" i="0" u="none" dirty="0">
                <a:solidFill>
                  <a:srgbClr val="C00000"/>
                </a:solidFill>
                <a:latin typeface="Arial"/>
                <a:ea typeface="Arial"/>
                <a:cs typeface="Arial"/>
                <a:sym typeface="Arial"/>
              </a:rPr>
              <a:t> Dalı </a:t>
            </a:r>
            <a:r>
              <a:rPr lang="en-US" sz="1400" b="1" i="0" u="none" dirty="0" err="1">
                <a:solidFill>
                  <a:srgbClr val="C00000"/>
                </a:solidFill>
                <a:latin typeface="Arial"/>
                <a:ea typeface="Arial"/>
                <a:cs typeface="Arial"/>
                <a:sym typeface="Arial"/>
              </a:rPr>
              <a:t>öğretim</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üyesi</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Doç</a:t>
            </a:r>
            <a:r>
              <a:rPr lang="en-US" sz="1400" b="1" i="0" u="none" dirty="0">
                <a:solidFill>
                  <a:srgbClr val="C00000"/>
                </a:solidFill>
                <a:latin typeface="Arial"/>
                <a:ea typeface="Arial"/>
                <a:cs typeface="Arial"/>
                <a:sym typeface="Arial"/>
              </a:rPr>
              <a:t>. Dr. </a:t>
            </a:r>
            <a:r>
              <a:rPr lang="en-US" sz="1400" b="1" i="0" u="none" dirty="0" err="1">
                <a:solidFill>
                  <a:srgbClr val="C00000"/>
                </a:solidFill>
                <a:latin typeface="Arial"/>
                <a:ea typeface="Arial"/>
                <a:cs typeface="Arial"/>
                <a:sym typeface="Arial"/>
              </a:rPr>
              <a:t>Serdar</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Gökhan</a:t>
            </a:r>
            <a:r>
              <a:rPr lang="en-US" sz="1400" b="1" i="0" u="none" dirty="0">
                <a:solidFill>
                  <a:srgbClr val="C00000"/>
                </a:solidFill>
                <a:latin typeface="Arial"/>
                <a:ea typeface="Arial"/>
                <a:cs typeface="Arial"/>
                <a:sym typeface="Arial"/>
              </a:rPr>
              <a:t> ŞENOL </a:t>
            </a:r>
            <a:r>
              <a:rPr lang="en-US" sz="1400" b="1" i="0" u="none" dirty="0" err="1">
                <a:solidFill>
                  <a:srgbClr val="C00000"/>
                </a:solidFill>
                <a:latin typeface="Arial"/>
                <a:ea typeface="Arial"/>
                <a:cs typeface="Arial"/>
                <a:sym typeface="Arial"/>
              </a:rPr>
              <a:t>tarafından</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hazırlanan</a:t>
            </a:r>
            <a:r>
              <a:rPr lang="en-US" sz="1400" b="1" i="0" u="none" dirty="0">
                <a:solidFill>
                  <a:srgbClr val="C00000"/>
                </a:solidFill>
                <a:latin typeface="Arial"/>
                <a:ea typeface="Arial"/>
                <a:cs typeface="Arial"/>
                <a:sym typeface="Arial"/>
              </a:rPr>
              <a:t> «İzmir </a:t>
            </a:r>
            <a:r>
              <a:rPr lang="en-US" sz="1400" b="1" i="0" u="none" dirty="0" err="1">
                <a:solidFill>
                  <a:srgbClr val="C00000"/>
                </a:solidFill>
                <a:latin typeface="Arial"/>
                <a:ea typeface="Arial"/>
                <a:cs typeface="Arial"/>
                <a:sym typeface="Arial"/>
              </a:rPr>
              <a:t>Kültürpark</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Florası</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ve</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kuş</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faunasına</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yönelik</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Ornitolog</a:t>
            </a:r>
            <a:r>
              <a:rPr lang="en-US" sz="1400" b="1" i="0" u="none" dirty="0">
                <a:solidFill>
                  <a:srgbClr val="C00000"/>
                </a:solidFill>
                <a:latin typeface="Arial"/>
                <a:ea typeface="Arial"/>
                <a:cs typeface="Arial"/>
                <a:sym typeface="Arial"/>
              </a:rPr>
              <a:t> Dr. </a:t>
            </a:r>
            <a:r>
              <a:rPr lang="en-US" sz="1400" b="1" i="0" u="none" dirty="0" err="1">
                <a:solidFill>
                  <a:srgbClr val="C00000"/>
                </a:solidFill>
                <a:latin typeface="Arial"/>
                <a:ea typeface="Arial"/>
                <a:cs typeface="Arial"/>
                <a:sym typeface="Arial"/>
              </a:rPr>
              <a:t>Ömer</a:t>
            </a:r>
            <a:r>
              <a:rPr lang="en-US" sz="1400" b="1" i="0" u="none" dirty="0">
                <a:solidFill>
                  <a:srgbClr val="C00000"/>
                </a:solidFill>
                <a:latin typeface="Arial"/>
                <a:ea typeface="Arial"/>
                <a:cs typeface="Arial"/>
                <a:sym typeface="Arial"/>
              </a:rPr>
              <a:t> DÖNDÜREN </a:t>
            </a:r>
            <a:r>
              <a:rPr lang="en-US" sz="1400" b="1" i="0" u="none" dirty="0" err="1">
                <a:solidFill>
                  <a:srgbClr val="C00000"/>
                </a:solidFill>
                <a:latin typeface="Arial"/>
                <a:ea typeface="Arial"/>
                <a:cs typeface="Arial"/>
                <a:sym typeface="Arial"/>
              </a:rPr>
              <a:t>tarafından</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hazırlanan</a:t>
            </a:r>
            <a:r>
              <a:rPr lang="en-US" sz="1400" b="1" i="0" u="none" dirty="0">
                <a:solidFill>
                  <a:srgbClr val="C00000"/>
                </a:solidFill>
                <a:latin typeface="Arial"/>
                <a:ea typeface="Arial"/>
                <a:cs typeface="Arial"/>
                <a:sym typeface="Arial"/>
              </a:rPr>
              <a:t> ’İzmir </a:t>
            </a:r>
            <a:r>
              <a:rPr lang="en-US" sz="1400" b="1" i="0" u="none" dirty="0" err="1">
                <a:solidFill>
                  <a:srgbClr val="C00000"/>
                </a:solidFill>
                <a:latin typeface="Arial"/>
                <a:ea typeface="Arial"/>
                <a:cs typeface="Arial"/>
                <a:sym typeface="Arial"/>
              </a:rPr>
              <a:t>Kültürpark’ın</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Kuş</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Faunası</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raporu</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neticesinde</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ortaya</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konulan</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sonuç</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ve</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öneriler</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kapsamında</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küçük</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ölçekli</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müdahaleler</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kurgulanmaktadır</a:t>
            </a:r>
            <a:r>
              <a:rPr lang="en-US" sz="1400" b="1" i="0" u="none" dirty="0">
                <a:solidFill>
                  <a:srgbClr val="C00000"/>
                </a:solidFill>
                <a:latin typeface="Arial"/>
                <a:ea typeface="Arial"/>
                <a:cs typeface="Arial"/>
                <a:sym typeface="Arial"/>
              </a:rPr>
              <a:t>.</a:t>
            </a:r>
            <a:endParaRPr sz="1400" dirty="0"/>
          </a:p>
          <a:p>
            <a:pPr marL="0" marR="0" lvl="0" indent="0" algn="l" rtl="0">
              <a:lnSpc>
                <a:spcPct val="100000"/>
              </a:lnSpc>
              <a:spcBef>
                <a:spcPts val="1400"/>
              </a:spcBef>
              <a:spcAft>
                <a:spcPts val="0"/>
              </a:spcAft>
              <a:buNone/>
            </a:pPr>
            <a:endParaRPr sz="1400" b="1" i="0" u="none" dirty="0">
              <a:solidFill>
                <a:srgbClr val="C00000"/>
              </a:solidFill>
              <a:latin typeface="Arial"/>
              <a:ea typeface="Arial"/>
              <a:cs typeface="Arial"/>
              <a:sym typeface="Arial"/>
            </a:endParaRPr>
          </a:p>
        </p:txBody>
      </p:sp>
      <p:sp>
        <p:nvSpPr>
          <p:cNvPr id="11" name="Google Shape;486;p27"/>
          <p:cNvSpPr txBox="1"/>
          <p:nvPr/>
        </p:nvSpPr>
        <p:spPr>
          <a:xfrm>
            <a:off x="1375954" y="5013185"/>
            <a:ext cx="10014856" cy="873809"/>
          </a:xfrm>
          <a:prstGeom prst="rect">
            <a:avLst/>
          </a:prstGeom>
          <a:noFill/>
          <a:ln>
            <a:noFill/>
          </a:ln>
        </p:spPr>
        <p:txBody>
          <a:bodyPr spcFirstLastPara="1" wrap="square" lIns="0" tIns="12225" rIns="0" bIns="0" anchor="t" anchorCtr="0">
            <a:noAutofit/>
          </a:bodyPr>
          <a:lstStyle/>
          <a:p>
            <a:pPr marL="0" marR="0" lvl="0" indent="0" algn="l" rtl="0">
              <a:lnSpc>
                <a:spcPct val="93000"/>
              </a:lnSpc>
              <a:spcBef>
                <a:spcPts val="0"/>
              </a:spcBef>
              <a:spcAft>
                <a:spcPts val="0"/>
              </a:spcAft>
              <a:buClr>
                <a:srgbClr val="C00000"/>
              </a:buClr>
              <a:buSzPts val="1200"/>
              <a:buFont typeface="Arial"/>
              <a:buNone/>
            </a:pPr>
            <a:r>
              <a:rPr lang="en-US" sz="1400" b="1" i="0" u="none" dirty="0" err="1">
                <a:solidFill>
                  <a:srgbClr val="C00000"/>
                </a:solidFill>
                <a:latin typeface="Arial"/>
                <a:ea typeface="Arial"/>
                <a:cs typeface="Arial"/>
                <a:sym typeface="Arial"/>
              </a:rPr>
              <a:t>Talep</a:t>
            </a:r>
            <a:r>
              <a:rPr lang="en-US" sz="1400" b="1" i="0" u="none" dirty="0">
                <a:solidFill>
                  <a:srgbClr val="C00000"/>
                </a:solidFill>
                <a:latin typeface="Arial"/>
                <a:ea typeface="Arial"/>
                <a:cs typeface="Arial"/>
                <a:sym typeface="Arial"/>
              </a:rPr>
              <a:t>, plan </a:t>
            </a:r>
            <a:r>
              <a:rPr lang="en-US" sz="1400" b="1" i="0" u="none" dirty="0" err="1">
                <a:solidFill>
                  <a:srgbClr val="C00000"/>
                </a:solidFill>
                <a:latin typeface="Arial"/>
                <a:ea typeface="Arial"/>
                <a:cs typeface="Arial"/>
                <a:sym typeface="Arial"/>
              </a:rPr>
              <a:t>onayı</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sonrası</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hazırlanacak</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Kentsel</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Tasarım</a:t>
            </a:r>
            <a:r>
              <a:rPr lang="en-US" sz="1400" b="1" i="0" u="none" dirty="0">
                <a:solidFill>
                  <a:srgbClr val="C00000"/>
                </a:solidFill>
                <a:latin typeface="Arial"/>
                <a:ea typeface="Arial"/>
                <a:cs typeface="Arial"/>
                <a:sym typeface="Arial"/>
              </a:rPr>
              <a:t> / </a:t>
            </a:r>
            <a:r>
              <a:rPr lang="en-US" sz="1400" b="1" i="0" u="none" dirty="0" err="1">
                <a:solidFill>
                  <a:srgbClr val="C00000"/>
                </a:solidFill>
                <a:latin typeface="Arial"/>
                <a:ea typeface="Arial"/>
                <a:cs typeface="Arial"/>
                <a:sym typeface="Arial"/>
              </a:rPr>
              <a:t>Peyzaj</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Projesi</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konusu</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olup</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projelendirme</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aşamasında</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değerlendirme</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yapılacak</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ve</a:t>
            </a:r>
            <a:r>
              <a:rPr lang="en-US" sz="1400" b="1" i="0" u="none" dirty="0">
                <a:solidFill>
                  <a:srgbClr val="C00000"/>
                </a:solidFill>
                <a:latin typeface="Arial"/>
                <a:ea typeface="Arial"/>
                <a:cs typeface="Arial"/>
                <a:sym typeface="Arial"/>
              </a:rPr>
              <a:t> İzmir </a:t>
            </a:r>
            <a:r>
              <a:rPr lang="en-US" sz="1400" b="1" i="0" u="none" dirty="0" err="1">
                <a:solidFill>
                  <a:srgbClr val="C00000"/>
                </a:solidFill>
                <a:latin typeface="Arial"/>
                <a:ea typeface="Arial"/>
                <a:cs typeface="Arial"/>
                <a:sym typeface="Arial"/>
              </a:rPr>
              <a:t>Demokrasi</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Üniversitesi</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tarafından</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hazırlanan</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Kültürparkı’ın</a:t>
            </a:r>
            <a:r>
              <a:rPr lang="en-US" sz="1400" b="1" i="0" u="none" dirty="0">
                <a:solidFill>
                  <a:srgbClr val="C00000"/>
                </a:solidFill>
                <a:latin typeface="Arial"/>
                <a:ea typeface="Arial"/>
                <a:cs typeface="Arial"/>
                <a:sym typeface="Arial"/>
              </a:rPr>
              <a:t> Kent </a:t>
            </a:r>
            <a:r>
              <a:rPr lang="en-US" sz="1400" b="1" i="0" u="none" dirty="0" err="1">
                <a:solidFill>
                  <a:srgbClr val="C00000"/>
                </a:solidFill>
                <a:latin typeface="Arial"/>
                <a:ea typeface="Arial"/>
                <a:cs typeface="Arial"/>
                <a:sym typeface="Arial"/>
              </a:rPr>
              <a:t>Ekosistemine</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Katkıları</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ve</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Ornitolog</a:t>
            </a:r>
            <a:r>
              <a:rPr lang="en-US" sz="1400" b="1" i="0" u="none" dirty="0">
                <a:solidFill>
                  <a:srgbClr val="C00000"/>
                </a:solidFill>
                <a:latin typeface="Arial"/>
                <a:ea typeface="Arial"/>
                <a:cs typeface="Arial"/>
                <a:sym typeface="Arial"/>
              </a:rPr>
              <a:t> Dr. </a:t>
            </a:r>
            <a:r>
              <a:rPr lang="en-US" sz="1400" b="1" i="0" u="none" dirty="0" err="1">
                <a:solidFill>
                  <a:srgbClr val="C00000"/>
                </a:solidFill>
                <a:latin typeface="Arial"/>
                <a:ea typeface="Arial"/>
                <a:cs typeface="Arial"/>
                <a:sym typeface="Arial"/>
              </a:rPr>
              <a:t>Ömer</a:t>
            </a:r>
            <a:r>
              <a:rPr lang="en-US" sz="1400" b="1" i="0" u="none" dirty="0">
                <a:solidFill>
                  <a:srgbClr val="C00000"/>
                </a:solidFill>
                <a:latin typeface="Arial"/>
                <a:ea typeface="Arial"/>
                <a:cs typeface="Arial"/>
                <a:sym typeface="Arial"/>
              </a:rPr>
              <a:t> DÖNDÜREN </a:t>
            </a:r>
            <a:r>
              <a:rPr lang="en-US" sz="1400" b="1" i="0" u="none" dirty="0" err="1">
                <a:solidFill>
                  <a:srgbClr val="C00000"/>
                </a:solidFill>
                <a:latin typeface="Arial"/>
                <a:ea typeface="Arial"/>
                <a:cs typeface="Arial"/>
                <a:sym typeface="Arial"/>
              </a:rPr>
              <a:t>tarafından</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hazırlanan</a:t>
            </a:r>
            <a:r>
              <a:rPr lang="en-US" sz="1400" b="1" i="0" u="none" dirty="0">
                <a:solidFill>
                  <a:srgbClr val="C00000"/>
                </a:solidFill>
                <a:latin typeface="Arial"/>
                <a:ea typeface="Arial"/>
                <a:cs typeface="Arial"/>
                <a:sym typeface="Arial"/>
              </a:rPr>
              <a:t> ‘’İzmir </a:t>
            </a:r>
            <a:r>
              <a:rPr lang="en-US" sz="1400" b="1" i="0" u="none" dirty="0" err="1">
                <a:solidFill>
                  <a:srgbClr val="C00000"/>
                </a:solidFill>
                <a:latin typeface="Arial"/>
                <a:ea typeface="Arial"/>
                <a:cs typeface="Arial"/>
                <a:sym typeface="Arial"/>
              </a:rPr>
              <a:t>Kültürpark’ın</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Kuş</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Faunası</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raporu</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dikkate</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alınarak</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projelendirme</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aşamasına</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geçilecektir</a:t>
            </a:r>
            <a:r>
              <a:rPr lang="en-US" sz="1400" b="1" i="0" u="none" dirty="0">
                <a:solidFill>
                  <a:srgbClr val="C00000"/>
                </a:solidFill>
                <a:latin typeface="Arial"/>
                <a:ea typeface="Arial"/>
                <a:cs typeface="Arial"/>
                <a:sym typeface="Arial"/>
              </a:rPr>
              <a:t>. </a:t>
            </a:r>
            <a:endParaRPr sz="1400" dirty="0"/>
          </a:p>
          <a:p>
            <a:pPr marL="0" marR="0" lvl="0" indent="0" algn="l" rtl="0">
              <a:lnSpc>
                <a:spcPct val="93000"/>
              </a:lnSpc>
              <a:spcBef>
                <a:spcPts val="1400"/>
              </a:spcBef>
              <a:spcAft>
                <a:spcPts val="0"/>
              </a:spcAft>
              <a:buClr>
                <a:srgbClr val="FFFFFF"/>
              </a:buClr>
              <a:buSzPts val="1200"/>
              <a:buFont typeface="Arial"/>
              <a:buNone/>
            </a:pPr>
            <a:endParaRPr sz="1400" b="1" i="0" u="none" dirty="0">
              <a:solidFill>
                <a:srgbClr val="C00000"/>
              </a:solidFill>
              <a:latin typeface="Arial"/>
              <a:ea typeface="Arial"/>
              <a:cs typeface="Arial"/>
              <a:sym typeface="Arial"/>
            </a:endParaRPr>
          </a:p>
          <a:p>
            <a:pPr marL="0" marR="0" lvl="0" indent="0" algn="l" rtl="0">
              <a:lnSpc>
                <a:spcPct val="100000"/>
              </a:lnSpc>
              <a:spcBef>
                <a:spcPts val="1400"/>
              </a:spcBef>
              <a:spcAft>
                <a:spcPts val="0"/>
              </a:spcAft>
              <a:buNone/>
            </a:pPr>
            <a:endParaRPr sz="1400" b="1" i="0" u="none" dirty="0">
              <a:solidFill>
                <a:srgbClr val="C00000"/>
              </a:solidFill>
              <a:latin typeface="Arial"/>
              <a:ea typeface="Arial"/>
              <a:cs typeface="Arial"/>
              <a:sym typeface="Arial"/>
            </a:endParaRPr>
          </a:p>
        </p:txBody>
      </p:sp>
    </p:spTree>
    <p:extLst>
      <p:ext uri="{BB962C8B-B14F-4D97-AF65-F5344CB8AC3E}">
        <p14:creationId xmlns:p14="http://schemas.microsoft.com/office/powerpoint/2010/main" val="877327565"/>
      </p:ext>
    </p:extLst>
  </p:cSld>
  <p:clrMapOvr>
    <a:masterClrMapping/>
  </p:clrMapOvr>
  <p:transition spd="slow">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219200" y="6405568"/>
            <a:ext cx="11468100" cy="452432"/>
          </a:xfrm>
          <a:prstGeom prst="rect">
            <a:avLst/>
          </a:prstGeom>
        </p:spPr>
        <p:txBody>
          <a:bodyPr wrap="square">
            <a:spAutoFit/>
          </a:bodyPr>
          <a:lstStyle/>
          <a:p>
            <a:pPr>
              <a:lnSpc>
                <a:spcPct val="130000"/>
              </a:lnSpc>
              <a:spcAft>
                <a:spcPts val="0"/>
              </a:spcAft>
            </a:pPr>
            <a:r>
              <a:rPr lang="tr-TR" b="1" dirty="0">
                <a:latin typeface="Verdana" panose="020B0604030504040204" pitchFamily="34" charset="0"/>
                <a:ea typeface="Times New Roman" panose="02020603050405020304" pitchFamily="18" charset="0"/>
                <a:cs typeface="Arial" panose="020B0604020202020204" pitchFamily="34" charset="0"/>
              </a:rPr>
              <a:t>TÜRK MÜHENDİS VE MİMAR ODALARI BİRLİĞİİZMİR İL KOORDİNASYON KURULU</a:t>
            </a:r>
            <a:endParaRPr lang="tr-TR" sz="2800" dirty="0">
              <a:effectLst/>
              <a:latin typeface="Times New Roman" panose="02020603050405020304" pitchFamily="18" charset="0"/>
              <a:ea typeface="Times New Roman" panose="02020603050405020304" pitchFamily="18" charset="0"/>
            </a:endParaRPr>
          </a:p>
        </p:txBody>
      </p:sp>
      <p:pic>
        <p:nvPicPr>
          <p:cNvPr id="5" name="Resim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69372" y="109532"/>
            <a:ext cx="1312545" cy="685800"/>
          </a:xfrm>
          <a:prstGeom prst="rect">
            <a:avLst/>
          </a:prstGeom>
          <a:noFill/>
          <a:ln>
            <a:noFill/>
          </a:ln>
        </p:spPr>
      </p:pic>
      <p:sp>
        <p:nvSpPr>
          <p:cNvPr id="2" name="Dikdörtgen 1"/>
          <p:cNvSpPr/>
          <p:nvPr/>
        </p:nvSpPr>
        <p:spPr>
          <a:xfrm>
            <a:off x="992776" y="1335652"/>
            <a:ext cx="10363201" cy="981423"/>
          </a:xfrm>
          <a:prstGeom prst="rect">
            <a:avLst/>
          </a:prstGeom>
        </p:spPr>
        <p:txBody>
          <a:bodyPr wrap="square">
            <a:spAutoFit/>
          </a:bodyPr>
          <a:lstStyle/>
          <a:p>
            <a:pPr lvl="0" algn="just">
              <a:lnSpc>
                <a:spcPct val="107000"/>
              </a:lnSpc>
              <a:spcAft>
                <a:spcPts val="800"/>
              </a:spcAft>
            </a:pPr>
            <a:r>
              <a:rPr lang="tr-TR" dirty="0">
                <a:latin typeface="Times New Roman" panose="02020603050405020304" pitchFamily="18" charset="0"/>
                <a:ea typeface="Times New Roman" panose="02020603050405020304" pitchFamily="18" charset="0"/>
              </a:rPr>
              <a:t>37. Ortam nemini iyileştirmek için Kültürpark için sonra derece önemli olan su yüzeylerinin beton yapılardan kurtarılıp, toprağın CO2 tutma kabiliyetini arttırmak ve aynı zamanda habitat çeşitliliğini destekleyecek sulak alanlara dönüştürülmesi ve küçük müdahaleler ile alansal büyüklüklerinin arttırılması, </a:t>
            </a:r>
            <a:endParaRPr lang="tr-TR" dirty="0">
              <a:effectLst/>
              <a:latin typeface="Times New Roman" panose="02020603050405020304" pitchFamily="18" charset="0"/>
              <a:ea typeface="Times New Roman" panose="02020603050405020304" pitchFamily="18" charset="0"/>
            </a:endParaRPr>
          </a:p>
        </p:txBody>
      </p:sp>
      <p:sp>
        <p:nvSpPr>
          <p:cNvPr id="6" name="Dikdörtgen 5"/>
          <p:cNvSpPr/>
          <p:nvPr/>
        </p:nvSpPr>
        <p:spPr>
          <a:xfrm>
            <a:off x="1074008" y="878278"/>
            <a:ext cx="9358859" cy="368755"/>
          </a:xfrm>
          <a:prstGeom prst="rect">
            <a:avLst/>
          </a:prstGeom>
        </p:spPr>
        <p:txBody>
          <a:bodyPr wrap="square">
            <a:spAutoFit/>
          </a:bodyPr>
          <a:lstStyle/>
          <a:p>
            <a:pPr lvl="0" algn="just">
              <a:lnSpc>
                <a:spcPct val="107000"/>
              </a:lnSpc>
              <a:spcAft>
                <a:spcPts val="800"/>
              </a:spcAft>
              <a:tabLst>
                <a:tab pos="450215" algn="l"/>
              </a:tabLst>
            </a:pPr>
            <a:r>
              <a:rPr lang="tr-TR" b="1" u="sng" dirty="0">
                <a:latin typeface="Times New Roman" panose="02020603050405020304" pitchFamily="18" charset="0"/>
                <a:ea typeface="Times New Roman" panose="02020603050405020304" pitchFamily="18" charset="0"/>
              </a:rPr>
              <a:t>EKOLOJİK YAPIYA DAİR BEKLENTİLER</a:t>
            </a:r>
            <a:endParaRPr lang="tr-TR" b="1" u="sng" dirty="0">
              <a:effectLst/>
              <a:latin typeface="Times New Roman" panose="02020603050405020304" pitchFamily="18" charset="0"/>
              <a:ea typeface="Times New Roman" panose="02020603050405020304" pitchFamily="18" charset="0"/>
            </a:endParaRPr>
          </a:p>
        </p:txBody>
      </p:sp>
      <p:sp>
        <p:nvSpPr>
          <p:cNvPr id="3" name="Dikdörtgen 2"/>
          <p:cNvSpPr/>
          <p:nvPr/>
        </p:nvSpPr>
        <p:spPr>
          <a:xfrm>
            <a:off x="1085570" y="3018153"/>
            <a:ext cx="10281969" cy="685059"/>
          </a:xfrm>
          <a:prstGeom prst="rect">
            <a:avLst/>
          </a:prstGeom>
        </p:spPr>
        <p:txBody>
          <a:bodyPr wrap="square">
            <a:spAutoFit/>
          </a:bodyPr>
          <a:lstStyle/>
          <a:p>
            <a:pPr lvl="0" algn="just">
              <a:lnSpc>
                <a:spcPct val="107000"/>
              </a:lnSpc>
              <a:spcAft>
                <a:spcPts val="800"/>
              </a:spcAft>
            </a:pPr>
            <a:r>
              <a:rPr lang="tr-TR" dirty="0">
                <a:latin typeface="Times New Roman" panose="02020603050405020304" pitchFamily="18" charset="0"/>
                <a:ea typeface="Times New Roman" panose="02020603050405020304" pitchFamily="18" charset="0"/>
              </a:rPr>
              <a:t>38. Park’ta etkin su yönetimini ve su tasarrufunu güçlendirebilmek için yağmur bahçeleri gibi yağmur suyunu toplama, depolama ve kullanma olanağı sunan yeni yaklaşımlara yer verilmesi, </a:t>
            </a:r>
            <a:endParaRPr lang="tr-TR" dirty="0">
              <a:effectLst/>
              <a:latin typeface="Times New Roman" panose="02020603050405020304" pitchFamily="18" charset="0"/>
              <a:ea typeface="Times New Roman" panose="02020603050405020304" pitchFamily="18" charset="0"/>
            </a:endParaRPr>
          </a:p>
        </p:txBody>
      </p:sp>
      <p:sp>
        <p:nvSpPr>
          <p:cNvPr id="7" name="Dikdörtgen 6"/>
          <p:cNvSpPr/>
          <p:nvPr/>
        </p:nvSpPr>
        <p:spPr>
          <a:xfrm>
            <a:off x="1102987" y="4296735"/>
            <a:ext cx="10293531" cy="685059"/>
          </a:xfrm>
          <a:prstGeom prst="rect">
            <a:avLst/>
          </a:prstGeom>
        </p:spPr>
        <p:txBody>
          <a:bodyPr wrap="square">
            <a:spAutoFit/>
          </a:bodyPr>
          <a:lstStyle/>
          <a:p>
            <a:pPr lvl="0" algn="just">
              <a:lnSpc>
                <a:spcPct val="107000"/>
              </a:lnSpc>
              <a:spcAft>
                <a:spcPts val="800"/>
              </a:spcAft>
            </a:pPr>
            <a:r>
              <a:rPr lang="tr-TR" dirty="0">
                <a:latin typeface="Times New Roman" panose="02020603050405020304" pitchFamily="18" charset="0"/>
                <a:ea typeface="Times New Roman" panose="02020603050405020304" pitchFamily="18" charset="0"/>
              </a:rPr>
              <a:t>39. </a:t>
            </a:r>
            <a:r>
              <a:rPr lang="tr-TR" dirty="0" err="1">
                <a:latin typeface="Times New Roman" panose="02020603050405020304" pitchFamily="18" charset="0"/>
                <a:ea typeface="Times New Roman" panose="02020603050405020304" pitchFamily="18" charset="0"/>
              </a:rPr>
              <a:t>Kültürpark’ın</a:t>
            </a:r>
            <a:r>
              <a:rPr lang="tr-TR" dirty="0">
                <a:latin typeface="Times New Roman" panose="02020603050405020304" pitchFamily="18" charset="0"/>
                <a:ea typeface="Times New Roman" panose="02020603050405020304" pitchFamily="18" charset="0"/>
              </a:rPr>
              <a:t> sağladığı ekosistem servislerinin iyileştirilmesi ve kent geneline yayılabilmesi için </a:t>
            </a:r>
            <a:r>
              <a:rPr lang="tr-TR" dirty="0" err="1">
                <a:latin typeface="Times New Roman" panose="02020603050405020304" pitchFamily="18" charset="0"/>
                <a:ea typeface="Times New Roman" panose="02020603050405020304" pitchFamily="18" charset="0"/>
              </a:rPr>
              <a:t>Kültürpark’ın</a:t>
            </a:r>
            <a:r>
              <a:rPr lang="tr-TR" dirty="0">
                <a:latin typeface="Times New Roman" panose="02020603050405020304" pitchFamily="18" charset="0"/>
                <a:ea typeface="Times New Roman" panose="02020603050405020304" pitchFamily="18" charset="0"/>
              </a:rPr>
              <a:t> diğer yeşil alanlar ve doğal ekosistemler ile kopmuş olan bağının yeniden kurulması,</a:t>
            </a:r>
            <a:endParaRPr lang="tr-TR" dirty="0">
              <a:effectLst/>
              <a:latin typeface="Times New Roman" panose="02020603050405020304" pitchFamily="18" charset="0"/>
              <a:ea typeface="Times New Roman" panose="02020603050405020304" pitchFamily="18" charset="0"/>
            </a:endParaRPr>
          </a:p>
        </p:txBody>
      </p:sp>
      <p:sp>
        <p:nvSpPr>
          <p:cNvPr id="9" name="Google Shape;486;p27"/>
          <p:cNvSpPr txBox="1"/>
          <p:nvPr/>
        </p:nvSpPr>
        <p:spPr>
          <a:xfrm>
            <a:off x="1454331" y="2167318"/>
            <a:ext cx="9901646" cy="841972"/>
          </a:xfrm>
          <a:prstGeom prst="rect">
            <a:avLst/>
          </a:prstGeom>
          <a:noFill/>
          <a:ln>
            <a:noFill/>
          </a:ln>
        </p:spPr>
        <p:txBody>
          <a:bodyPr spcFirstLastPara="1" wrap="square" lIns="0" tIns="12225" rIns="0" bIns="0" anchor="t" anchorCtr="0">
            <a:noAutofit/>
          </a:bodyPr>
          <a:lstStyle/>
          <a:p>
            <a:pPr marL="0" marR="0" lvl="0" indent="0" algn="l" rtl="0">
              <a:lnSpc>
                <a:spcPct val="93000"/>
              </a:lnSpc>
              <a:spcBef>
                <a:spcPts val="1400"/>
              </a:spcBef>
              <a:spcAft>
                <a:spcPts val="0"/>
              </a:spcAft>
              <a:buClr>
                <a:srgbClr val="C00000"/>
              </a:buClr>
              <a:buSzPts val="1400"/>
              <a:buFont typeface="Arial"/>
              <a:buNone/>
            </a:pPr>
            <a:r>
              <a:rPr lang="en-US" sz="1400" b="1" i="0" u="none" dirty="0">
                <a:solidFill>
                  <a:srgbClr val="C00000"/>
                </a:solidFill>
                <a:latin typeface="Arial"/>
                <a:ea typeface="Arial"/>
                <a:cs typeface="Arial"/>
                <a:sym typeface="Arial"/>
              </a:rPr>
              <a:t>İzmir </a:t>
            </a:r>
            <a:r>
              <a:rPr lang="en-US" sz="1400" b="1" i="0" u="none" dirty="0" err="1">
                <a:solidFill>
                  <a:srgbClr val="C00000"/>
                </a:solidFill>
                <a:latin typeface="Arial"/>
                <a:ea typeface="Arial"/>
                <a:cs typeface="Arial"/>
                <a:sym typeface="Arial"/>
              </a:rPr>
              <a:t>Demokrasi</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Üniversitesi</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tarafından</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hazırlanan</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Kültürparkı’ın</a:t>
            </a:r>
            <a:r>
              <a:rPr lang="en-US" sz="1400" b="1" i="0" u="none" dirty="0">
                <a:solidFill>
                  <a:srgbClr val="C00000"/>
                </a:solidFill>
                <a:latin typeface="Arial"/>
                <a:ea typeface="Arial"/>
                <a:cs typeface="Arial"/>
                <a:sym typeface="Arial"/>
              </a:rPr>
              <a:t> Kent </a:t>
            </a:r>
            <a:r>
              <a:rPr lang="en-US" sz="1400" b="1" i="0" u="none" dirty="0" err="1">
                <a:solidFill>
                  <a:srgbClr val="C00000"/>
                </a:solidFill>
                <a:latin typeface="Arial"/>
                <a:ea typeface="Arial"/>
                <a:cs typeface="Arial"/>
                <a:sym typeface="Arial"/>
              </a:rPr>
              <a:t>Ekosistemine</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Katkıları</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ve</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Ornitolog</a:t>
            </a:r>
            <a:r>
              <a:rPr lang="en-US" sz="1400" b="1" i="0" u="none" dirty="0">
                <a:solidFill>
                  <a:srgbClr val="C00000"/>
                </a:solidFill>
                <a:latin typeface="Arial"/>
                <a:ea typeface="Arial"/>
                <a:cs typeface="Arial"/>
                <a:sym typeface="Arial"/>
              </a:rPr>
              <a:t> Dr. </a:t>
            </a:r>
            <a:r>
              <a:rPr lang="en-US" sz="1400" b="1" i="0" u="none" dirty="0" err="1">
                <a:solidFill>
                  <a:srgbClr val="C00000"/>
                </a:solidFill>
                <a:latin typeface="Arial"/>
                <a:ea typeface="Arial"/>
                <a:cs typeface="Arial"/>
                <a:sym typeface="Arial"/>
              </a:rPr>
              <a:t>Ömer</a:t>
            </a:r>
            <a:r>
              <a:rPr lang="en-US" sz="1400" b="1" i="0" u="none" dirty="0">
                <a:solidFill>
                  <a:srgbClr val="C00000"/>
                </a:solidFill>
                <a:latin typeface="Arial"/>
                <a:ea typeface="Arial"/>
                <a:cs typeface="Arial"/>
                <a:sym typeface="Arial"/>
              </a:rPr>
              <a:t> DÖNDÜREN </a:t>
            </a:r>
            <a:r>
              <a:rPr lang="en-US" sz="1400" b="1" i="0" u="none" dirty="0" err="1">
                <a:solidFill>
                  <a:srgbClr val="C00000"/>
                </a:solidFill>
                <a:latin typeface="Arial"/>
                <a:ea typeface="Arial"/>
                <a:cs typeface="Arial"/>
                <a:sym typeface="Arial"/>
              </a:rPr>
              <a:t>tarafından</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hazırlanan</a:t>
            </a:r>
            <a:r>
              <a:rPr lang="en-US" sz="1400" b="1" i="0" u="none" dirty="0">
                <a:solidFill>
                  <a:srgbClr val="C00000"/>
                </a:solidFill>
                <a:latin typeface="Arial"/>
                <a:ea typeface="Arial"/>
                <a:cs typeface="Arial"/>
                <a:sym typeface="Arial"/>
              </a:rPr>
              <a:t> ‘’İzmir </a:t>
            </a:r>
            <a:r>
              <a:rPr lang="en-US" sz="1400" b="1" i="0" u="none" dirty="0" err="1">
                <a:solidFill>
                  <a:srgbClr val="C00000"/>
                </a:solidFill>
                <a:latin typeface="Arial"/>
                <a:ea typeface="Arial"/>
                <a:cs typeface="Arial"/>
                <a:sym typeface="Arial"/>
              </a:rPr>
              <a:t>Kültürpark’ın</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Kuş</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Faunası</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raporu</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dikkate</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alınarak</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projelendirme</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aşamasına</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geçilecektir</a:t>
            </a:r>
            <a:r>
              <a:rPr lang="en-US" sz="1400" b="1" i="0" u="none" dirty="0">
                <a:solidFill>
                  <a:srgbClr val="C00000"/>
                </a:solidFill>
                <a:latin typeface="Arial"/>
                <a:ea typeface="Arial"/>
                <a:cs typeface="Arial"/>
                <a:sym typeface="Arial"/>
              </a:rPr>
              <a:t>.</a:t>
            </a:r>
            <a:endParaRPr dirty="0"/>
          </a:p>
          <a:p>
            <a:pPr marL="0" marR="0" lvl="0" indent="0" algn="l" rtl="0">
              <a:lnSpc>
                <a:spcPct val="100000"/>
              </a:lnSpc>
              <a:spcBef>
                <a:spcPts val="1400"/>
              </a:spcBef>
              <a:spcAft>
                <a:spcPts val="0"/>
              </a:spcAft>
              <a:buNone/>
            </a:pPr>
            <a:endParaRPr sz="1400" b="1" i="0" u="none" dirty="0">
              <a:solidFill>
                <a:srgbClr val="C00000"/>
              </a:solidFill>
              <a:latin typeface="Arial"/>
              <a:ea typeface="Arial"/>
              <a:cs typeface="Arial"/>
              <a:sym typeface="Arial"/>
            </a:endParaRPr>
          </a:p>
        </p:txBody>
      </p:sp>
      <p:sp>
        <p:nvSpPr>
          <p:cNvPr id="10" name="Google Shape;502;p28"/>
          <p:cNvSpPr txBox="1"/>
          <p:nvPr/>
        </p:nvSpPr>
        <p:spPr>
          <a:xfrm>
            <a:off x="1454331" y="3776273"/>
            <a:ext cx="9901646" cy="466807"/>
          </a:xfrm>
          <a:prstGeom prst="rect">
            <a:avLst/>
          </a:prstGeom>
          <a:noFill/>
          <a:ln>
            <a:noFill/>
          </a:ln>
        </p:spPr>
        <p:txBody>
          <a:bodyPr spcFirstLastPara="1" wrap="square" lIns="0" tIns="12225" rIns="0" bIns="0" anchor="t" anchorCtr="0">
            <a:noAutofit/>
          </a:bodyPr>
          <a:lstStyle/>
          <a:p>
            <a:pPr marL="0" marR="0" lvl="0" indent="0" algn="l" rtl="0">
              <a:lnSpc>
                <a:spcPct val="93000"/>
              </a:lnSpc>
              <a:spcBef>
                <a:spcPts val="0"/>
              </a:spcBef>
              <a:spcAft>
                <a:spcPts val="0"/>
              </a:spcAft>
              <a:buClr>
                <a:srgbClr val="C00000"/>
              </a:buClr>
              <a:buSzPts val="1400"/>
              <a:buFont typeface="Arial"/>
              <a:buNone/>
            </a:pPr>
            <a:r>
              <a:rPr lang="en-US" sz="1400" b="1" i="0" u="none" dirty="0" err="1">
                <a:solidFill>
                  <a:srgbClr val="C00000"/>
                </a:solidFill>
                <a:latin typeface="Arial"/>
                <a:ea typeface="Arial"/>
                <a:cs typeface="Arial"/>
                <a:sym typeface="Arial"/>
              </a:rPr>
              <a:t>Talep</a:t>
            </a:r>
            <a:r>
              <a:rPr lang="en-US" sz="1400" b="1" i="0" u="none" dirty="0">
                <a:solidFill>
                  <a:srgbClr val="C00000"/>
                </a:solidFill>
                <a:latin typeface="Arial"/>
                <a:ea typeface="Arial"/>
                <a:cs typeface="Arial"/>
                <a:sym typeface="Arial"/>
              </a:rPr>
              <a:t>, plan </a:t>
            </a:r>
            <a:r>
              <a:rPr lang="en-US" sz="1400" b="1" i="0" u="none" dirty="0" err="1">
                <a:solidFill>
                  <a:srgbClr val="C00000"/>
                </a:solidFill>
                <a:latin typeface="Arial"/>
                <a:ea typeface="Arial"/>
                <a:cs typeface="Arial"/>
                <a:sym typeface="Arial"/>
              </a:rPr>
              <a:t>onayı</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sonrası</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hazırlanacak</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Kentsel</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Tasarım</a:t>
            </a:r>
            <a:r>
              <a:rPr lang="en-US" sz="1400" b="1" i="0" u="none" dirty="0">
                <a:solidFill>
                  <a:srgbClr val="C00000"/>
                </a:solidFill>
                <a:latin typeface="Arial"/>
                <a:ea typeface="Arial"/>
                <a:cs typeface="Arial"/>
                <a:sym typeface="Arial"/>
              </a:rPr>
              <a:t> / </a:t>
            </a:r>
            <a:r>
              <a:rPr lang="en-US" sz="1400" b="1" i="0" u="none" dirty="0" err="1">
                <a:solidFill>
                  <a:srgbClr val="C00000"/>
                </a:solidFill>
                <a:latin typeface="Arial"/>
                <a:ea typeface="Arial"/>
                <a:cs typeface="Arial"/>
                <a:sym typeface="Arial"/>
              </a:rPr>
              <a:t>Peyzaj</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Projesi</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konusu</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olup</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projelendirme</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aşamasında</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değerlendirme</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yapılacaktır</a:t>
            </a:r>
            <a:r>
              <a:rPr lang="en-US" sz="1400" b="1" i="0" u="none" dirty="0">
                <a:solidFill>
                  <a:srgbClr val="C00000"/>
                </a:solidFill>
                <a:latin typeface="Arial"/>
                <a:ea typeface="Arial"/>
                <a:cs typeface="Arial"/>
                <a:sym typeface="Arial"/>
              </a:rPr>
              <a:t>. </a:t>
            </a:r>
            <a:endParaRPr dirty="0"/>
          </a:p>
          <a:p>
            <a:pPr marL="0" marR="0" lvl="0" indent="0" algn="l" rtl="0">
              <a:lnSpc>
                <a:spcPct val="93000"/>
              </a:lnSpc>
              <a:spcBef>
                <a:spcPts val="1400"/>
              </a:spcBef>
              <a:spcAft>
                <a:spcPts val="0"/>
              </a:spcAft>
              <a:buClr>
                <a:srgbClr val="FFFFFF"/>
              </a:buClr>
              <a:buSzPts val="2400"/>
              <a:buFont typeface="Arial"/>
              <a:buNone/>
            </a:pPr>
            <a:endParaRPr sz="2400" b="1" i="0" u="none" dirty="0">
              <a:solidFill>
                <a:srgbClr val="C00000"/>
              </a:solidFill>
              <a:latin typeface="Arial"/>
              <a:ea typeface="Arial"/>
              <a:cs typeface="Arial"/>
              <a:sym typeface="Arial"/>
            </a:endParaRPr>
          </a:p>
          <a:p>
            <a:pPr marL="0" marR="0" lvl="0" indent="0" algn="l" rtl="0">
              <a:lnSpc>
                <a:spcPct val="93000"/>
              </a:lnSpc>
              <a:spcBef>
                <a:spcPts val="1400"/>
              </a:spcBef>
              <a:spcAft>
                <a:spcPts val="0"/>
              </a:spcAft>
              <a:buClr>
                <a:srgbClr val="FFFFFF"/>
              </a:buClr>
              <a:buSzPts val="1400"/>
              <a:buFont typeface="Arial"/>
              <a:buNone/>
            </a:pPr>
            <a:endParaRPr sz="1400" b="1" i="0" u="none" dirty="0">
              <a:solidFill>
                <a:srgbClr val="C00000"/>
              </a:solidFill>
              <a:latin typeface="Arial"/>
              <a:ea typeface="Arial"/>
              <a:cs typeface="Arial"/>
              <a:sym typeface="Arial"/>
            </a:endParaRPr>
          </a:p>
          <a:p>
            <a:pPr marL="0" marR="0" lvl="0" indent="0" algn="l" rtl="0">
              <a:lnSpc>
                <a:spcPct val="100000"/>
              </a:lnSpc>
              <a:spcBef>
                <a:spcPts val="1400"/>
              </a:spcBef>
              <a:spcAft>
                <a:spcPts val="0"/>
              </a:spcAft>
              <a:buNone/>
            </a:pPr>
            <a:endParaRPr sz="1400" b="1" i="0" u="none" dirty="0">
              <a:solidFill>
                <a:srgbClr val="C00000"/>
              </a:solidFill>
              <a:latin typeface="Arial"/>
              <a:ea typeface="Arial"/>
              <a:cs typeface="Arial"/>
              <a:sym typeface="Arial"/>
            </a:endParaRPr>
          </a:p>
        </p:txBody>
      </p:sp>
      <p:sp>
        <p:nvSpPr>
          <p:cNvPr id="11" name="Google Shape;502;p28"/>
          <p:cNvSpPr txBox="1"/>
          <p:nvPr/>
        </p:nvSpPr>
        <p:spPr>
          <a:xfrm>
            <a:off x="1454331" y="4891869"/>
            <a:ext cx="10012004" cy="926609"/>
          </a:xfrm>
          <a:prstGeom prst="rect">
            <a:avLst/>
          </a:prstGeom>
          <a:noFill/>
          <a:ln>
            <a:noFill/>
          </a:ln>
        </p:spPr>
        <p:txBody>
          <a:bodyPr spcFirstLastPara="1" wrap="square" lIns="0" tIns="12225" rIns="0" bIns="0" anchor="t" anchorCtr="0">
            <a:noAutofit/>
          </a:bodyPr>
          <a:lstStyle/>
          <a:p>
            <a:pPr marL="0" marR="0" lvl="0" indent="0" algn="l" rtl="0">
              <a:lnSpc>
                <a:spcPct val="93000"/>
              </a:lnSpc>
              <a:spcBef>
                <a:spcPts val="1400"/>
              </a:spcBef>
              <a:spcAft>
                <a:spcPts val="0"/>
              </a:spcAft>
              <a:buClr>
                <a:srgbClr val="C00000"/>
              </a:buClr>
              <a:buSzPts val="1000"/>
              <a:buFont typeface="Arial"/>
              <a:buNone/>
            </a:pPr>
            <a:r>
              <a:rPr lang="en-US" sz="1400" b="1" i="0" u="none" dirty="0">
                <a:solidFill>
                  <a:srgbClr val="C00000"/>
                </a:solidFill>
                <a:latin typeface="Arial"/>
                <a:ea typeface="Arial"/>
                <a:cs typeface="Arial"/>
                <a:sym typeface="Arial"/>
              </a:rPr>
              <a:t>İzmir </a:t>
            </a:r>
            <a:r>
              <a:rPr lang="en-US" sz="1400" b="1" i="0" u="none" dirty="0" err="1">
                <a:solidFill>
                  <a:srgbClr val="C00000"/>
                </a:solidFill>
                <a:latin typeface="Arial"/>
                <a:ea typeface="Arial"/>
                <a:cs typeface="Arial"/>
                <a:sym typeface="Arial"/>
              </a:rPr>
              <a:t>Demokrasi</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Üniversitesi</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tarafından</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hazırlanan</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Kültürparkı’ın</a:t>
            </a:r>
            <a:r>
              <a:rPr lang="en-US" sz="1400" b="1" i="0" u="none" dirty="0">
                <a:solidFill>
                  <a:srgbClr val="C00000"/>
                </a:solidFill>
                <a:latin typeface="Arial"/>
                <a:ea typeface="Arial"/>
                <a:cs typeface="Arial"/>
                <a:sym typeface="Arial"/>
              </a:rPr>
              <a:t> Kent </a:t>
            </a:r>
            <a:r>
              <a:rPr lang="en-US" sz="1400" b="1" i="0" u="none" dirty="0" err="1">
                <a:solidFill>
                  <a:srgbClr val="C00000"/>
                </a:solidFill>
                <a:latin typeface="Arial"/>
                <a:ea typeface="Arial"/>
                <a:cs typeface="Arial"/>
                <a:sym typeface="Arial"/>
              </a:rPr>
              <a:t>Ekosistemine</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Katkıları</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raporu</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karbon</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tutma</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potansiyeli</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ve</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oksijen</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tutma</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potansiyeli</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i</a:t>
            </a:r>
            <a:r>
              <a:rPr lang="en-US" sz="1400" b="1" i="0" u="none" dirty="0">
                <a:solidFill>
                  <a:srgbClr val="C00000"/>
                </a:solidFill>
                <a:latin typeface="Arial"/>
                <a:ea typeface="Arial"/>
                <a:cs typeface="Arial"/>
                <a:sym typeface="Arial"/>
              </a:rPr>
              <a:t>-Tree Eco </a:t>
            </a:r>
            <a:r>
              <a:rPr lang="en-US" sz="1400" b="1" i="0" u="none" dirty="0" err="1">
                <a:solidFill>
                  <a:srgbClr val="C00000"/>
                </a:solidFill>
                <a:latin typeface="Arial"/>
                <a:ea typeface="Arial"/>
                <a:cs typeface="Arial"/>
                <a:sym typeface="Arial"/>
              </a:rPr>
              <a:t>yazılımı</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ile</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hesaplanmıştır</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Yeşil</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altyapı</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projelerinin</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faydalarını</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değerlendirme</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aracı</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olan</a:t>
            </a:r>
            <a:r>
              <a:rPr lang="en-US" sz="1400" b="1" i="0" u="none" dirty="0">
                <a:solidFill>
                  <a:srgbClr val="C00000"/>
                </a:solidFill>
                <a:latin typeface="Arial"/>
                <a:ea typeface="Arial"/>
                <a:cs typeface="Arial"/>
                <a:sym typeface="Arial"/>
              </a:rPr>
              <a:t>       GI-Val  </a:t>
            </a:r>
            <a:r>
              <a:rPr lang="en-US" sz="1400" b="1" i="0" u="none" dirty="0" err="1">
                <a:solidFill>
                  <a:srgbClr val="C00000"/>
                </a:solidFill>
                <a:latin typeface="Arial"/>
                <a:ea typeface="Arial"/>
                <a:cs typeface="Arial"/>
                <a:sym typeface="Arial"/>
              </a:rPr>
              <a:t>yazılımı</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ile</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Kültürpark’ın</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sağladığı</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ekosistem</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servisleri</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değerlendirilmiştir.İzmir</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kentsel</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yeşil</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alanların</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bağlantısallık</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olanaklarının</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değerlendirilmesinde</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ise</a:t>
            </a:r>
            <a:r>
              <a:rPr lang="en-US" sz="1400" b="1" i="0" u="none" dirty="0">
                <a:solidFill>
                  <a:srgbClr val="C00000"/>
                </a:solidFill>
                <a:latin typeface="Arial"/>
                <a:ea typeface="Arial"/>
                <a:cs typeface="Arial"/>
                <a:sym typeface="Arial"/>
              </a:rPr>
              <a:t> CORINE </a:t>
            </a:r>
            <a:r>
              <a:rPr lang="en-US" sz="1400" b="1" i="0" u="none" dirty="0" err="1">
                <a:solidFill>
                  <a:srgbClr val="C00000"/>
                </a:solidFill>
                <a:latin typeface="Arial"/>
                <a:ea typeface="Arial"/>
                <a:cs typeface="Arial"/>
                <a:sym typeface="Arial"/>
              </a:rPr>
              <a:t>arazi</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örtüsü</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veri</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tabanı</a:t>
            </a:r>
            <a:r>
              <a:rPr lang="en-US" sz="1400" b="1" i="0" u="none" dirty="0">
                <a:solidFill>
                  <a:srgbClr val="C00000"/>
                </a:solidFill>
                <a:latin typeface="Arial"/>
                <a:ea typeface="Arial"/>
                <a:cs typeface="Arial"/>
                <a:sym typeface="Arial"/>
              </a:rPr>
              <a:t> matrix green </a:t>
            </a:r>
            <a:r>
              <a:rPr lang="en-US" sz="1400" b="1" i="0" u="none" dirty="0" err="1">
                <a:solidFill>
                  <a:srgbClr val="C00000"/>
                </a:solidFill>
                <a:latin typeface="Arial"/>
                <a:ea typeface="Arial"/>
                <a:cs typeface="Arial"/>
                <a:sym typeface="Arial"/>
              </a:rPr>
              <a:t>aracından</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yararlanılmıştır.Bu</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rapordaki</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sonuç</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ve</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önerilerin</a:t>
            </a:r>
            <a:r>
              <a:rPr lang="en-US" sz="1400" b="1" i="0" u="none" dirty="0">
                <a:solidFill>
                  <a:srgbClr val="C00000"/>
                </a:solidFill>
                <a:latin typeface="Arial"/>
                <a:ea typeface="Arial"/>
                <a:cs typeface="Arial"/>
                <a:sym typeface="Arial"/>
              </a:rPr>
              <a:t> plan </a:t>
            </a:r>
            <a:r>
              <a:rPr lang="en-US" sz="1400" b="1" i="0" u="none" dirty="0" err="1">
                <a:solidFill>
                  <a:srgbClr val="C00000"/>
                </a:solidFill>
                <a:latin typeface="Arial"/>
                <a:ea typeface="Arial"/>
                <a:cs typeface="Arial"/>
                <a:sym typeface="Arial"/>
              </a:rPr>
              <a:t>onayı</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sonrası</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hazırlanacak</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Kentsel</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Tasarım</a:t>
            </a:r>
            <a:r>
              <a:rPr lang="en-US" sz="1400" b="1" i="0" u="none" dirty="0">
                <a:solidFill>
                  <a:srgbClr val="C00000"/>
                </a:solidFill>
                <a:latin typeface="Arial"/>
                <a:ea typeface="Arial"/>
                <a:cs typeface="Arial"/>
                <a:sym typeface="Arial"/>
              </a:rPr>
              <a:t> / </a:t>
            </a:r>
            <a:r>
              <a:rPr lang="en-US" sz="1400" b="1" i="0" u="none" dirty="0" err="1">
                <a:solidFill>
                  <a:srgbClr val="C00000"/>
                </a:solidFill>
                <a:latin typeface="Arial"/>
                <a:ea typeface="Arial"/>
                <a:cs typeface="Arial"/>
                <a:sym typeface="Arial"/>
              </a:rPr>
              <a:t>Peyzaj</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Projesi</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aşamasında</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dikkate</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alınması</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gerekmektedir</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Rapor</a:t>
            </a:r>
            <a:r>
              <a:rPr lang="en-US" sz="1400" b="1" i="0" u="none" dirty="0">
                <a:solidFill>
                  <a:srgbClr val="C00000"/>
                </a:solidFill>
                <a:latin typeface="Arial"/>
                <a:ea typeface="Arial"/>
                <a:cs typeface="Arial"/>
                <a:sym typeface="Arial"/>
              </a:rPr>
              <a:t> Plan </a:t>
            </a:r>
            <a:r>
              <a:rPr lang="en-US" sz="1400" b="1" i="0" u="none" dirty="0" err="1">
                <a:solidFill>
                  <a:srgbClr val="C00000"/>
                </a:solidFill>
                <a:latin typeface="Arial"/>
                <a:ea typeface="Arial"/>
                <a:cs typeface="Arial"/>
                <a:sym typeface="Arial"/>
              </a:rPr>
              <a:t>eki</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olarak</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önerilmektedir</a:t>
            </a:r>
            <a:r>
              <a:rPr lang="en-US" sz="1400" b="1" i="0" u="none" dirty="0">
                <a:solidFill>
                  <a:srgbClr val="C00000"/>
                </a:solidFill>
                <a:latin typeface="Arial"/>
                <a:ea typeface="Arial"/>
                <a:cs typeface="Arial"/>
                <a:sym typeface="Arial"/>
              </a:rPr>
              <a:t>)</a:t>
            </a:r>
            <a:endParaRPr sz="1400" dirty="0"/>
          </a:p>
          <a:p>
            <a:pPr marL="0" marR="0" lvl="0" indent="0" algn="l" rtl="0">
              <a:lnSpc>
                <a:spcPct val="93000"/>
              </a:lnSpc>
              <a:spcBef>
                <a:spcPts val="1400"/>
              </a:spcBef>
              <a:spcAft>
                <a:spcPts val="0"/>
              </a:spcAft>
              <a:buClr>
                <a:srgbClr val="FFFFFF"/>
              </a:buClr>
              <a:buSzPts val="2400"/>
              <a:buFont typeface="Arial"/>
              <a:buNone/>
            </a:pPr>
            <a:endParaRPr sz="1400" b="1" i="0" u="none" dirty="0">
              <a:solidFill>
                <a:srgbClr val="C00000"/>
              </a:solidFill>
              <a:latin typeface="Arial"/>
              <a:ea typeface="Arial"/>
              <a:cs typeface="Arial"/>
              <a:sym typeface="Arial"/>
            </a:endParaRPr>
          </a:p>
          <a:p>
            <a:pPr marL="0" marR="0" lvl="0" indent="0" algn="l" rtl="0">
              <a:lnSpc>
                <a:spcPct val="93000"/>
              </a:lnSpc>
              <a:spcBef>
                <a:spcPts val="1400"/>
              </a:spcBef>
              <a:spcAft>
                <a:spcPts val="0"/>
              </a:spcAft>
              <a:buClr>
                <a:srgbClr val="FFFFFF"/>
              </a:buClr>
              <a:buSzPts val="1400"/>
              <a:buFont typeface="Arial"/>
              <a:buNone/>
            </a:pPr>
            <a:endParaRPr sz="1400" b="1" i="0" u="none" dirty="0">
              <a:solidFill>
                <a:srgbClr val="C00000"/>
              </a:solidFill>
              <a:latin typeface="Arial"/>
              <a:ea typeface="Arial"/>
              <a:cs typeface="Arial"/>
              <a:sym typeface="Arial"/>
            </a:endParaRPr>
          </a:p>
          <a:p>
            <a:pPr marL="0" marR="0" lvl="0" indent="0" algn="l" rtl="0">
              <a:lnSpc>
                <a:spcPct val="100000"/>
              </a:lnSpc>
              <a:spcBef>
                <a:spcPts val="1400"/>
              </a:spcBef>
              <a:spcAft>
                <a:spcPts val="0"/>
              </a:spcAft>
              <a:buNone/>
            </a:pPr>
            <a:endParaRPr sz="1400" b="1" i="0" u="none" dirty="0">
              <a:solidFill>
                <a:srgbClr val="C00000"/>
              </a:solidFill>
              <a:latin typeface="Arial"/>
              <a:ea typeface="Arial"/>
              <a:cs typeface="Arial"/>
              <a:sym typeface="Arial"/>
            </a:endParaRPr>
          </a:p>
        </p:txBody>
      </p:sp>
    </p:spTree>
    <p:extLst>
      <p:ext uri="{BB962C8B-B14F-4D97-AF65-F5344CB8AC3E}">
        <p14:creationId xmlns:p14="http://schemas.microsoft.com/office/powerpoint/2010/main" val="1188422207"/>
      </p:ext>
    </p:extLst>
  </p:cSld>
  <p:clrMapOvr>
    <a:masterClrMapping/>
  </p:clrMapOvr>
  <p:transition spd="slow">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108842" y="1476791"/>
            <a:ext cx="10415452" cy="4247317"/>
          </a:xfrm>
          <a:prstGeom prst="rect">
            <a:avLst/>
          </a:prstGeom>
        </p:spPr>
        <p:txBody>
          <a:bodyPr wrap="square">
            <a:spAutoFit/>
          </a:bodyPr>
          <a:lstStyle/>
          <a:p>
            <a:pPr algn="just"/>
            <a:r>
              <a:rPr lang="tr-TR" dirty="0">
                <a:latin typeface="Times New Roman" panose="02020603050405020304" pitchFamily="18" charset="0"/>
                <a:ea typeface="Times New Roman" panose="02020603050405020304" pitchFamily="18" charset="0"/>
              </a:rPr>
              <a:t>Kültürpark için elde edilen bu sonuçlar, İzmir’in en büyük kent parkının üstlenmesi beklenen özelikle ekolojik fonksiyonları tam kapasite ile gerçekleştiremeyeceğini göstermektedir. </a:t>
            </a:r>
          </a:p>
          <a:p>
            <a:pPr algn="just"/>
            <a:endParaRPr lang="tr-TR" dirty="0">
              <a:latin typeface="Times New Roman" panose="02020603050405020304" pitchFamily="18" charset="0"/>
              <a:ea typeface="Times New Roman" panose="02020603050405020304" pitchFamily="18" charset="0"/>
            </a:endParaRPr>
          </a:p>
          <a:p>
            <a:pPr marL="285750" indent="-285750" algn="just">
              <a:buFont typeface="Arial" panose="020B0604020202020204" pitchFamily="34" charset="0"/>
              <a:buChar char="•"/>
            </a:pPr>
            <a:r>
              <a:rPr lang="tr-TR" dirty="0">
                <a:latin typeface="Times New Roman" panose="02020603050405020304" pitchFamily="18" charset="0"/>
                <a:ea typeface="Times New Roman" panose="02020603050405020304" pitchFamily="18" charset="0"/>
              </a:rPr>
              <a:t>Bu durum, karbon döngüsü, ısı adası etkisi gibi fonksiyonlarının yanında özellikle </a:t>
            </a:r>
            <a:r>
              <a:rPr lang="tr-TR" dirty="0" err="1">
                <a:latin typeface="Times New Roman" panose="02020603050405020304" pitchFamily="18" charset="0"/>
                <a:ea typeface="Times New Roman" panose="02020603050405020304" pitchFamily="18" charset="0"/>
              </a:rPr>
              <a:t>Kültürpark’ın</a:t>
            </a:r>
            <a:r>
              <a:rPr lang="tr-TR" dirty="0">
                <a:latin typeface="Times New Roman" panose="02020603050405020304" pitchFamily="18" charset="0"/>
                <a:ea typeface="Times New Roman" panose="02020603050405020304" pitchFamily="18" charset="0"/>
              </a:rPr>
              <a:t> sahip olduğu  memeli türler açısından (genetik çeşitliliğin azalması </a:t>
            </a:r>
            <a:r>
              <a:rPr lang="tr-TR" dirty="0" err="1">
                <a:latin typeface="Times New Roman" panose="02020603050405020304" pitchFamily="18" charset="0"/>
                <a:ea typeface="Times New Roman" panose="02020603050405020304" pitchFamily="18" charset="0"/>
              </a:rPr>
              <a:t>vb</a:t>
            </a:r>
            <a:r>
              <a:rPr lang="tr-TR" dirty="0">
                <a:latin typeface="Times New Roman" panose="02020603050405020304" pitchFamily="18" charset="0"/>
                <a:ea typeface="Times New Roman" panose="02020603050405020304" pitchFamily="18" charset="0"/>
              </a:rPr>
              <a:t> nedenlerle) büyük sorunları da beraberinde getirmektedir. </a:t>
            </a:r>
          </a:p>
          <a:p>
            <a:pPr marL="285750" indent="-285750" algn="just">
              <a:buFont typeface="Arial" panose="020B0604020202020204" pitchFamily="34" charset="0"/>
              <a:buChar char="•"/>
            </a:pPr>
            <a:r>
              <a:rPr lang="tr-TR" dirty="0">
                <a:latin typeface="Times New Roman" panose="02020603050405020304" pitchFamily="18" charset="0"/>
                <a:ea typeface="Times New Roman" panose="02020603050405020304" pitchFamily="18" charset="0"/>
              </a:rPr>
              <a:t>Ayrıca, yine </a:t>
            </a:r>
            <a:r>
              <a:rPr lang="tr-TR" dirty="0" err="1">
                <a:latin typeface="Times New Roman" panose="02020603050405020304" pitchFamily="18" charset="0"/>
                <a:ea typeface="Times New Roman" panose="02020603050405020304" pitchFamily="18" charset="0"/>
              </a:rPr>
              <a:t>Kültürpark’ın</a:t>
            </a:r>
            <a:r>
              <a:rPr lang="tr-TR" dirty="0">
                <a:latin typeface="Times New Roman" panose="02020603050405020304" pitchFamily="18" charset="0"/>
                <a:ea typeface="Times New Roman" panose="02020603050405020304" pitchFamily="18" charset="0"/>
              </a:rPr>
              <a:t> kent çeperindeki doğal alanlarla etkileşiminin zarar görmesi tür çeşitliliği açısından da göreceli olarak zayıf olmasının temel nedenlerinden birisi olabileceği öngörülmektedir. Yapılan çalışmalar göstermektedir ki noktasal ölçekteki yamaların bile, işlevsel olarak büyük yamalar ile ilişkilendirilebildiği takdirde habitat çeşitliliği açısından önemli işlevleri yerine getirebileceğini göstermektedir. </a:t>
            </a:r>
          </a:p>
          <a:p>
            <a:pPr marL="285750" indent="-285750" algn="just">
              <a:buFont typeface="Arial" panose="020B0604020202020204" pitchFamily="34" charset="0"/>
              <a:buChar char="•"/>
            </a:pPr>
            <a:r>
              <a:rPr lang="tr-TR" dirty="0">
                <a:latin typeface="Times New Roman" panose="02020603050405020304" pitchFamily="18" charset="0"/>
                <a:ea typeface="Times New Roman" panose="02020603050405020304" pitchFamily="18" charset="0"/>
              </a:rPr>
              <a:t>Bu kapsamda, Kültürpark bünyesindeki en ufak yeşil alan potansiyelinin bile değerlendirilmesi gerekliliğinin yanında, </a:t>
            </a:r>
            <a:r>
              <a:rPr lang="tr-TR" dirty="0" err="1">
                <a:latin typeface="Times New Roman" panose="02020603050405020304" pitchFamily="18" charset="0"/>
                <a:ea typeface="Times New Roman" panose="02020603050405020304" pitchFamily="18" charset="0"/>
              </a:rPr>
              <a:t>Kültürpark’ın</a:t>
            </a:r>
            <a:r>
              <a:rPr lang="tr-TR" dirty="0">
                <a:latin typeface="Times New Roman" panose="02020603050405020304" pitchFamily="18" charset="0"/>
                <a:ea typeface="Times New Roman" panose="02020603050405020304" pitchFamily="18" charset="0"/>
              </a:rPr>
              <a:t> çevresinde küçük ölçekli bile olsa yeşil alanlar potansiyeli taşıyan alanların değerlendirilmesi önem kazanmaktadır. </a:t>
            </a:r>
          </a:p>
          <a:p>
            <a:pPr marL="285750" indent="-285750" algn="just">
              <a:buFont typeface="Arial" panose="020B0604020202020204" pitchFamily="34" charset="0"/>
              <a:buChar char="•"/>
            </a:pPr>
            <a:endParaRPr lang="tr-TR" dirty="0">
              <a:latin typeface="Times New Roman" panose="02020603050405020304" pitchFamily="18" charset="0"/>
              <a:ea typeface="Times New Roman" panose="02020603050405020304" pitchFamily="18" charset="0"/>
            </a:endParaRPr>
          </a:p>
        </p:txBody>
      </p:sp>
      <p:sp>
        <p:nvSpPr>
          <p:cNvPr id="6" name="Dikdörtgen 5"/>
          <p:cNvSpPr/>
          <p:nvPr/>
        </p:nvSpPr>
        <p:spPr>
          <a:xfrm>
            <a:off x="1219200" y="6405568"/>
            <a:ext cx="11468100" cy="452432"/>
          </a:xfrm>
          <a:prstGeom prst="rect">
            <a:avLst/>
          </a:prstGeom>
        </p:spPr>
        <p:txBody>
          <a:bodyPr wrap="square">
            <a:spAutoFit/>
          </a:bodyPr>
          <a:lstStyle/>
          <a:p>
            <a:pPr>
              <a:lnSpc>
                <a:spcPct val="130000"/>
              </a:lnSpc>
              <a:spcAft>
                <a:spcPts val="0"/>
              </a:spcAft>
            </a:pPr>
            <a:r>
              <a:rPr lang="tr-TR" b="1" dirty="0">
                <a:latin typeface="Verdana" panose="020B0604030504040204" pitchFamily="34" charset="0"/>
                <a:ea typeface="Times New Roman" panose="02020603050405020304" pitchFamily="18" charset="0"/>
                <a:cs typeface="Arial" panose="020B0604020202020204" pitchFamily="34" charset="0"/>
              </a:rPr>
              <a:t>TÜRK MÜHENDİS VE MİMAR ODALARI BİRLİĞİİZMİR İL KOORDİNASYON KURULU</a:t>
            </a:r>
            <a:endParaRPr lang="tr-TR" sz="2800" dirty="0">
              <a:effectLst/>
              <a:latin typeface="Times New Roman" panose="02020603050405020304" pitchFamily="18" charset="0"/>
              <a:ea typeface="Times New Roman" panose="02020603050405020304" pitchFamily="18" charset="0"/>
            </a:endParaRPr>
          </a:p>
        </p:txBody>
      </p:sp>
      <p:pic>
        <p:nvPicPr>
          <p:cNvPr id="7" name="Resim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69372" y="109532"/>
            <a:ext cx="1312545" cy="685800"/>
          </a:xfrm>
          <a:prstGeom prst="rect">
            <a:avLst/>
          </a:prstGeom>
          <a:noFill/>
          <a:ln>
            <a:noFill/>
          </a:ln>
        </p:spPr>
      </p:pic>
      <p:sp>
        <p:nvSpPr>
          <p:cNvPr id="9" name="Dikdörtgen 8"/>
          <p:cNvSpPr/>
          <p:nvPr/>
        </p:nvSpPr>
        <p:spPr>
          <a:xfrm>
            <a:off x="1074008" y="878278"/>
            <a:ext cx="9358859" cy="368755"/>
          </a:xfrm>
          <a:prstGeom prst="rect">
            <a:avLst/>
          </a:prstGeom>
        </p:spPr>
        <p:txBody>
          <a:bodyPr wrap="square">
            <a:spAutoFit/>
          </a:bodyPr>
          <a:lstStyle/>
          <a:p>
            <a:pPr lvl="0" algn="just">
              <a:lnSpc>
                <a:spcPct val="107000"/>
              </a:lnSpc>
              <a:spcAft>
                <a:spcPts val="800"/>
              </a:spcAft>
              <a:tabLst>
                <a:tab pos="450215" algn="l"/>
              </a:tabLst>
            </a:pPr>
            <a:r>
              <a:rPr lang="tr-TR" b="1" u="sng" dirty="0">
                <a:latin typeface="Times New Roman" panose="02020603050405020304" pitchFamily="18" charset="0"/>
                <a:ea typeface="Times New Roman" panose="02020603050405020304" pitchFamily="18" charset="0"/>
              </a:rPr>
              <a:t>KENT ÖLÇEĞİNDE YEŞİL KORİDORLARIN OLUŞMASINA DAİR BEKLENTİLER</a:t>
            </a:r>
            <a:endParaRPr lang="tr-TR" b="1" u="sng"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13710829"/>
      </p:ext>
    </p:extLst>
  </p:cSld>
  <p:clrMapOvr>
    <a:masterClrMapping/>
  </p:clrMapOvr>
  <p:transition spd="slow">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1219200" y="6405568"/>
            <a:ext cx="11468100" cy="452432"/>
          </a:xfrm>
          <a:prstGeom prst="rect">
            <a:avLst/>
          </a:prstGeom>
        </p:spPr>
        <p:txBody>
          <a:bodyPr wrap="square">
            <a:spAutoFit/>
          </a:bodyPr>
          <a:lstStyle/>
          <a:p>
            <a:pPr>
              <a:lnSpc>
                <a:spcPct val="130000"/>
              </a:lnSpc>
              <a:spcAft>
                <a:spcPts val="0"/>
              </a:spcAft>
            </a:pPr>
            <a:r>
              <a:rPr lang="tr-TR" b="1" dirty="0">
                <a:latin typeface="Verdana" panose="020B0604030504040204" pitchFamily="34" charset="0"/>
                <a:ea typeface="Times New Roman" panose="02020603050405020304" pitchFamily="18" charset="0"/>
                <a:cs typeface="Arial" panose="020B0604020202020204" pitchFamily="34" charset="0"/>
              </a:rPr>
              <a:t>TÜRK MÜHENDİS VE MİMAR ODALARI BİRLİĞİİZMİR İL KOORDİNASYON KURULU</a:t>
            </a:r>
            <a:endParaRPr lang="tr-TR" sz="2800" dirty="0">
              <a:effectLst/>
              <a:latin typeface="Times New Roman" panose="02020603050405020304" pitchFamily="18" charset="0"/>
              <a:ea typeface="Times New Roman" panose="02020603050405020304" pitchFamily="18" charset="0"/>
            </a:endParaRPr>
          </a:p>
        </p:txBody>
      </p:sp>
      <p:pic>
        <p:nvPicPr>
          <p:cNvPr id="7" name="Resim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69372" y="109532"/>
            <a:ext cx="1312545" cy="685800"/>
          </a:xfrm>
          <a:prstGeom prst="rect">
            <a:avLst/>
          </a:prstGeom>
          <a:noFill/>
          <a:ln>
            <a:noFill/>
          </a:ln>
        </p:spPr>
      </p:pic>
      <p:sp>
        <p:nvSpPr>
          <p:cNvPr id="8" name="Dikdörtgen 7"/>
          <p:cNvSpPr/>
          <p:nvPr/>
        </p:nvSpPr>
        <p:spPr>
          <a:xfrm>
            <a:off x="1004340" y="1314166"/>
            <a:ext cx="10264552" cy="3457870"/>
          </a:xfrm>
          <a:prstGeom prst="rect">
            <a:avLst/>
          </a:prstGeom>
        </p:spPr>
        <p:txBody>
          <a:bodyPr wrap="square">
            <a:spAutoFit/>
          </a:bodyPr>
          <a:lstStyle/>
          <a:p>
            <a:pPr algn="just">
              <a:lnSpc>
                <a:spcPct val="135000"/>
              </a:lnSpc>
              <a:spcAft>
                <a:spcPts val="0"/>
              </a:spcAft>
            </a:pPr>
            <a:r>
              <a:rPr lang="tr-TR" dirty="0">
                <a:latin typeface="Times New Roman" panose="02020603050405020304" pitchFamily="18" charset="0"/>
                <a:ea typeface="Times New Roman" panose="02020603050405020304" pitchFamily="18" charset="0"/>
              </a:rPr>
              <a:t>Tüm bunlara ek olarak, </a:t>
            </a:r>
            <a:r>
              <a:rPr lang="tr-TR" dirty="0" err="1">
                <a:latin typeface="Times New Roman" panose="02020603050405020304" pitchFamily="18" charset="0"/>
                <a:ea typeface="Times New Roman" panose="02020603050405020304" pitchFamily="18" charset="0"/>
              </a:rPr>
              <a:t>Kültürpark’ın</a:t>
            </a:r>
            <a:r>
              <a:rPr lang="tr-TR" dirty="0">
                <a:latin typeface="Times New Roman" panose="02020603050405020304" pitchFamily="18" charset="0"/>
                <a:ea typeface="Times New Roman" panose="02020603050405020304" pitchFamily="18" charset="0"/>
              </a:rPr>
              <a:t> hemen yakınından geçmekte olan Meles Çayı, Kültürpark ile kent çeperini ilişkilendirebilecek önemli doğal koridor ve avantaj olarak karşımıza çıkmaktadır. Ayrıca </a:t>
            </a:r>
            <a:r>
              <a:rPr lang="tr-TR" dirty="0" err="1">
                <a:latin typeface="Times New Roman" panose="02020603050405020304" pitchFamily="18" charset="0"/>
                <a:ea typeface="Times New Roman" panose="02020603050405020304" pitchFamily="18" charset="0"/>
              </a:rPr>
              <a:t>Kadifekale’nin</a:t>
            </a:r>
            <a:r>
              <a:rPr lang="tr-TR" dirty="0">
                <a:latin typeface="Times New Roman" panose="02020603050405020304" pitchFamily="18" charset="0"/>
                <a:ea typeface="Times New Roman" panose="02020603050405020304" pitchFamily="18" charset="0"/>
              </a:rPr>
              <a:t> kentsel yeşil alan sistemine dahil edilmesi Kültürpark açısından önemli fırsatlardan birisi olarak görülmektedir. Ayrıca, yeşil altyapı sistemlerinin en önemli işlevlerinden birisi yeşil ve su diğer ifadeyle mavi sistemlerin ilişkilendirilmesini sağlamaktadır. </a:t>
            </a:r>
            <a:r>
              <a:rPr lang="tr-TR" dirty="0" err="1">
                <a:latin typeface="Times New Roman" panose="02020603050405020304" pitchFamily="18" charset="0"/>
                <a:ea typeface="Times New Roman" panose="02020603050405020304" pitchFamily="18" charset="0"/>
              </a:rPr>
              <a:t>Kültürpark’ın</a:t>
            </a:r>
            <a:r>
              <a:rPr lang="tr-TR" dirty="0">
                <a:latin typeface="Times New Roman" panose="02020603050405020304" pitchFamily="18" charset="0"/>
                <a:ea typeface="Times New Roman" panose="02020603050405020304" pitchFamily="18" charset="0"/>
              </a:rPr>
              <a:t> körfezle olan etkileşimlerinin sağlanmasında </a:t>
            </a:r>
            <a:r>
              <a:rPr lang="tr-TR" dirty="0" err="1">
                <a:latin typeface="Times New Roman" panose="02020603050405020304" pitchFamily="18" charset="0"/>
                <a:ea typeface="Times New Roman" panose="02020603050405020304" pitchFamily="18" charset="0"/>
              </a:rPr>
              <a:t>Kültürpark’ın</a:t>
            </a:r>
            <a:r>
              <a:rPr lang="tr-TR" dirty="0">
                <a:latin typeface="Times New Roman" panose="02020603050405020304" pitchFamily="18" charset="0"/>
                <a:ea typeface="Times New Roman" panose="02020603050405020304" pitchFamily="18" charset="0"/>
              </a:rPr>
              <a:t> kent ve kentliyle etkileşimi açısından büyük önem taşıyan 9-Eylül, Lozan ve Montrö kapılarının açıldığı meydanlar ve bunları takip eden ağaçlandırılmış geniş yollar büyük önem taşımaktadır.  Oluşturulan bu bağlantılar, </a:t>
            </a:r>
            <a:r>
              <a:rPr lang="tr-TR" dirty="0" err="1">
                <a:latin typeface="Times New Roman" panose="02020603050405020304" pitchFamily="18" charset="0"/>
                <a:ea typeface="Times New Roman" panose="02020603050405020304" pitchFamily="18" charset="0"/>
              </a:rPr>
              <a:t>Kültürpark’ın</a:t>
            </a:r>
            <a:r>
              <a:rPr lang="tr-TR" dirty="0">
                <a:latin typeface="Times New Roman" panose="02020603050405020304" pitchFamily="18" charset="0"/>
                <a:ea typeface="Times New Roman" panose="02020603050405020304" pitchFamily="18" charset="0"/>
              </a:rPr>
              <a:t> içerisinde bulunduğu bölge ile kültürel ilişkilerinin yeniden  ele alınması konusunda da önemli fırsatlar sunabilecektir. </a:t>
            </a:r>
          </a:p>
        </p:txBody>
      </p:sp>
      <p:sp>
        <p:nvSpPr>
          <p:cNvPr id="10" name="Dikdörtgen 9"/>
          <p:cNvSpPr/>
          <p:nvPr/>
        </p:nvSpPr>
        <p:spPr>
          <a:xfrm>
            <a:off x="1074008" y="878278"/>
            <a:ext cx="9358859" cy="368755"/>
          </a:xfrm>
          <a:prstGeom prst="rect">
            <a:avLst/>
          </a:prstGeom>
        </p:spPr>
        <p:txBody>
          <a:bodyPr wrap="square">
            <a:spAutoFit/>
          </a:bodyPr>
          <a:lstStyle/>
          <a:p>
            <a:pPr lvl="0" algn="just">
              <a:lnSpc>
                <a:spcPct val="107000"/>
              </a:lnSpc>
              <a:spcAft>
                <a:spcPts val="800"/>
              </a:spcAft>
              <a:tabLst>
                <a:tab pos="450215" algn="l"/>
              </a:tabLst>
            </a:pPr>
            <a:r>
              <a:rPr lang="tr-TR" b="1" u="sng" dirty="0">
                <a:latin typeface="Times New Roman" panose="02020603050405020304" pitchFamily="18" charset="0"/>
                <a:ea typeface="Times New Roman" panose="02020603050405020304" pitchFamily="18" charset="0"/>
              </a:rPr>
              <a:t>KENT ÖLÇEĞİNDE YEŞİL KORİDORLARIN OLUŞMASINA DAİR BEKLENTİLER</a:t>
            </a:r>
            <a:endParaRPr lang="tr-TR" b="1" u="sng" dirty="0">
              <a:effectLst/>
              <a:latin typeface="Times New Roman" panose="02020603050405020304" pitchFamily="18" charset="0"/>
              <a:ea typeface="Times New Roman" panose="02020603050405020304" pitchFamily="18" charset="0"/>
            </a:endParaRPr>
          </a:p>
        </p:txBody>
      </p:sp>
      <p:sp>
        <p:nvSpPr>
          <p:cNvPr id="9" name="Google Shape;518;p29"/>
          <p:cNvSpPr txBox="1"/>
          <p:nvPr/>
        </p:nvSpPr>
        <p:spPr>
          <a:xfrm>
            <a:off x="1327059" y="4882356"/>
            <a:ext cx="10028918" cy="769507"/>
          </a:xfrm>
          <a:prstGeom prst="rect">
            <a:avLst/>
          </a:prstGeom>
          <a:noFill/>
          <a:ln>
            <a:noFill/>
          </a:ln>
        </p:spPr>
        <p:txBody>
          <a:bodyPr spcFirstLastPara="1" wrap="square" lIns="0" tIns="12225" rIns="0" bIns="0" anchor="t" anchorCtr="0">
            <a:noAutofit/>
          </a:bodyPr>
          <a:lstStyle/>
          <a:p>
            <a:pPr marL="0" marR="0" lvl="0" indent="0" algn="l" rtl="0">
              <a:lnSpc>
                <a:spcPct val="93000"/>
              </a:lnSpc>
              <a:spcBef>
                <a:spcPts val="0"/>
              </a:spcBef>
              <a:spcAft>
                <a:spcPts val="0"/>
              </a:spcAft>
              <a:buClr>
                <a:srgbClr val="C00000"/>
              </a:buClr>
              <a:buSzPts val="1400"/>
              <a:buFont typeface="Arial"/>
              <a:buNone/>
            </a:pPr>
            <a:r>
              <a:rPr lang="en-US" sz="1400" b="1" i="0" u="none" dirty="0" err="1">
                <a:solidFill>
                  <a:srgbClr val="C00000"/>
                </a:solidFill>
                <a:latin typeface="Arial"/>
                <a:ea typeface="Arial"/>
                <a:cs typeface="Arial"/>
                <a:sym typeface="Arial"/>
              </a:rPr>
              <a:t>İzmiras</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Güney</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Rotası</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üzerinde</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Kültürpark</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Meles</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Çayı</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ve</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Kadifekale</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bulunmakta</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olup</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kentsel</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koridorlar</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ile</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birbirine</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bağlanması</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ve</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kent</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çeperindeki</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Yaşayan</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Parklar</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ile</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buluşması</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hedeflenmektedir</a:t>
            </a:r>
            <a:r>
              <a:rPr lang="en-US" sz="1400" b="1" i="0" u="none" dirty="0">
                <a:solidFill>
                  <a:srgbClr val="C00000"/>
                </a:solidFill>
                <a:latin typeface="Arial"/>
                <a:ea typeface="Arial"/>
                <a:cs typeface="Arial"/>
                <a:sym typeface="Arial"/>
              </a:rPr>
              <a:t>.</a:t>
            </a:r>
            <a:endParaRPr dirty="0"/>
          </a:p>
          <a:p>
            <a:pPr marL="0" marR="0" lvl="0" indent="0" algn="l" rtl="0">
              <a:lnSpc>
                <a:spcPct val="93000"/>
              </a:lnSpc>
              <a:spcBef>
                <a:spcPts val="1400"/>
              </a:spcBef>
              <a:spcAft>
                <a:spcPts val="0"/>
              </a:spcAft>
              <a:buClr>
                <a:srgbClr val="FFFFFF"/>
              </a:buClr>
              <a:buSzPts val="2400"/>
              <a:buFont typeface="Arial"/>
              <a:buNone/>
            </a:pPr>
            <a:endParaRPr sz="2400" b="1" i="0" u="none" dirty="0">
              <a:solidFill>
                <a:srgbClr val="C00000"/>
              </a:solidFill>
              <a:latin typeface="Arial"/>
              <a:ea typeface="Arial"/>
              <a:cs typeface="Arial"/>
              <a:sym typeface="Arial"/>
            </a:endParaRPr>
          </a:p>
          <a:p>
            <a:pPr marL="0" marR="0" lvl="0" indent="0" algn="l" rtl="0">
              <a:lnSpc>
                <a:spcPct val="93000"/>
              </a:lnSpc>
              <a:spcBef>
                <a:spcPts val="1400"/>
              </a:spcBef>
              <a:spcAft>
                <a:spcPts val="0"/>
              </a:spcAft>
              <a:buClr>
                <a:srgbClr val="FFFFFF"/>
              </a:buClr>
              <a:buSzPts val="1400"/>
              <a:buFont typeface="Arial"/>
              <a:buNone/>
            </a:pPr>
            <a:endParaRPr sz="1400" b="1" i="0" u="none" dirty="0">
              <a:solidFill>
                <a:srgbClr val="C00000"/>
              </a:solidFill>
              <a:latin typeface="Arial"/>
              <a:ea typeface="Arial"/>
              <a:cs typeface="Arial"/>
              <a:sym typeface="Arial"/>
            </a:endParaRPr>
          </a:p>
          <a:p>
            <a:pPr marL="0" marR="0" lvl="0" indent="0" algn="l" rtl="0">
              <a:lnSpc>
                <a:spcPct val="100000"/>
              </a:lnSpc>
              <a:spcBef>
                <a:spcPts val="1400"/>
              </a:spcBef>
              <a:spcAft>
                <a:spcPts val="0"/>
              </a:spcAft>
              <a:buNone/>
            </a:pPr>
            <a:endParaRPr sz="1400" b="1" i="0" u="none" dirty="0">
              <a:solidFill>
                <a:srgbClr val="C00000"/>
              </a:solidFill>
              <a:latin typeface="Arial"/>
              <a:ea typeface="Arial"/>
              <a:cs typeface="Arial"/>
              <a:sym typeface="Arial"/>
            </a:endParaRPr>
          </a:p>
        </p:txBody>
      </p:sp>
    </p:spTree>
    <p:extLst>
      <p:ext uri="{BB962C8B-B14F-4D97-AF65-F5344CB8AC3E}">
        <p14:creationId xmlns:p14="http://schemas.microsoft.com/office/powerpoint/2010/main" val="19158802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219200" y="6405568"/>
            <a:ext cx="11468100" cy="452432"/>
          </a:xfrm>
          <a:prstGeom prst="rect">
            <a:avLst/>
          </a:prstGeom>
        </p:spPr>
        <p:txBody>
          <a:bodyPr wrap="square">
            <a:spAutoFit/>
          </a:bodyPr>
          <a:lstStyle/>
          <a:p>
            <a:pPr>
              <a:lnSpc>
                <a:spcPct val="130000"/>
              </a:lnSpc>
              <a:spcAft>
                <a:spcPts val="0"/>
              </a:spcAft>
            </a:pPr>
            <a:r>
              <a:rPr lang="tr-TR" b="1" dirty="0">
                <a:latin typeface="Verdana" panose="020B0604030504040204" pitchFamily="34" charset="0"/>
                <a:ea typeface="Times New Roman" panose="02020603050405020304" pitchFamily="18" charset="0"/>
                <a:cs typeface="Arial" panose="020B0604020202020204" pitchFamily="34" charset="0"/>
              </a:rPr>
              <a:t>TÜRK MÜHENDİS VE MİMAR ODALARI BİRLİĞİİZMİR İL KOORDİNASYON KURULU</a:t>
            </a:r>
            <a:endParaRPr lang="tr-TR" sz="2800" dirty="0">
              <a:effectLst/>
              <a:latin typeface="Times New Roman" panose="02020603050405020304" pitchFamily="18" charset="0"/>
              <a:ea typeface="Times New Roman" panose="02020603050405020304" pitchFamily="18" charset="0"/>
            </a:endParaRPr>
          </a:p>
        </p:txBody>
      </p:sp>
      <p:pic>
        <p:nvPicPr>
          <p:cNvPr id="5" name="Resim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69372" y="109532"/>
            <a:ext cx="1312545" cy="685800"/>
          </a:xfrm>
          <a:prstGeom prst="rect">
            <a:avLst/>
          </a:prstGeom>
          <a:noFill/>
          <a:ln>
            <a:noFill/>
          </a:ln>
        </p:spPr>
      </p:pic>
      <p:sp>
        <p:nvSpPr>
          <p:cNvPr id="3" name="Dikdörtgen 2"/>
          <p:cNvSpPr/>
          <p:nvPr/>
        </p:nvSpPr>
        <p:spPr>
          <a:xfrm>
            <a:off x="1062444" y="109532"/>
            <a:ext cx="10075817" cy="6463308"/>
          </a:xfrm>
          <a:prstGeom prst="rect">
            <a:avLst/>
          </a:prstGeom>
        </p:spPr>
        <p:txBody>
          <a:bodyPr wrap="square">
            <a:spAutoFit/>
          </a:bodyPr>
          <a:lstStyle/>
          <a:p>
            <a:pPr algn="just">
              <a:lnSpc>
                <a:spcPct val="115000"/>
              </a:lnSpc>
              <a:spcAft>
                <a:spcPts val="0"/>
              </a:spcAft>
            </a:pPr>
            <a:r>
              <a:rPr lang="tr-TR" b="1" dirty="0">
                <a:latin typeface="Times New Roman" panose="02020603050405020304" pitchFamily="18" charset="0"/>
                <a:ea typeface="Calibri" panose="020F0502020204030204" pitchFamily="34" charset="0"/>
              </a:rPr>
              <a:t>Sonuç olarak; </a:t>
            </a:r>
            <a:endParaRPr lang="tr-TR" dirty="0">
              <a:latin typeface="Times New Roman" panose="02020603050405020304" pitchFamily="18" charset="0"/>
              <a:ea typeface="Times New Roman" panose="02020603050405020304" pitchFamily="18" charset="0"/>
            </a:endParaRPr>
          </a:p>
          <a:p>
            <a:pPr algn="just">
              <a:lnSpc>
                <a:spcPct val="115000"/>
              </a:lnSpc>
              <a:spcAft>
                <a:spcPts val="0"/>
              </a:spcAft>
            </a:pPr>
            <a:r>
              <a:rPr lang="tr-TR" dirty="0">
                <a:solidFill>
                  <a:srgbClr val="000000"/>
                </a:solidFill>
                <a:latin typeface="Times New Roman" panose="02020603050405020304" pitchFamily="18" charset="0"/>
                <a:ea typeface="Calibri" panose="020F0502020204030204" pitchFamily="34" charset="0"/>
              </a:rPr>
              <a:t>KÜLTÜRPARK önemi itibariyle; tüm değerlerini ortak dille bir arada tutacak, koruyacak ,büyütecek sisteme ihtiyaç duymaktadır. Planlama, peyzaj mimarlığı ve mimari ara ölçeği olan kentsel tasarım projeleri bu amaçla hazırlanır.. Bu proje, koruma amaçlı planın bütünleyici parçası olarak düşünülmelidir. A-B alanı yaklaşımına son vererek  </a:t>
            </a:r>
            <a:r>
              <a:rPr lang="tr-TR" dirty="0" err="1">
                <a:latin typeface="Times New Roman" panose="02020603050405020304" pitchFamily="18" charset="0"/>
                <a:ea typeface="Calibri" panose="020F0502020204030204" pitchFamily="34" charset="0"/>
              </a:rPr>
              <a:t>Kültürparkın</a:t>
            </a:r>
            <a:r>
              <a:rPr lang="tr-TR" dirty="0">
                <a:latin typeface="Times New Roman" panose="02020603050405020304" pitchFamily="18" charset="0"/>
                <a:ea typeface="Calibri" panose="020F0502020204030204" pitchFamily="34" charset="0"/>
              </a:rPr>
              <a:t> tek bir alan olarak değerlendirilmesi ve bölünme algısının ortadan kaldırılması gerekmektedir. </a:t>
            </a:r>
            <a:r>
              <a:rPr lang="tr-TR" dirty="0">
                <a:solidFill>
                  <a:srgbClr val="000000"/>
                </a:solidFill>
                <a:latin typeface="Times New Roman" panose="02020603050405020304" pitchFamily="18" charset="0"/>
                <a:ea typeface="Calibri" panose="020F0502020204030204" pitchFamily="34" charset="0"/>
              </a:rPr>
              <a:t>Park ve yakın çevresi için , hazırlanmış tüm araştırma ve raporlar göz önüne alınarak kentsel tasarım projeleri hazırlanmalıdır.</a:t>
            </a:r>
            <a:endParaRPr lang="tr-TR" dirty="0">
              <a:solidFill>
                <a:srgbClr val="FF0000"/>
              </a:solidFill>
              <a:latin typeface="Times New Roman" panose="02020603050405020304" pitchFamily="18" charset="0"/>
              <a:ea typeface="Times New Roman" panose="02020603050405020304" pitchFamily="18" charset="0"/>
            </a:endParaRPr>
          </a:p>
          <a:p>
            <a:pPr algn="just">
              <a:lnSpc>
                <a:spcPct val="115000"/>
              </a:lnSpc>
              <a:spcAft>
                <a:spcPts val="0"/>
              </a:spcAft>
            </a:pPr>
            <a:r>
              <a:rPr lang="tr-TR" dirty="0">
                <a:solidFill>
                  <a:srgbClr val="000000"/>
                </a:solidFill>
                <a:latin typeface="Times New Roman" panose="02020603050405020304" pitchFamily="18" charset="0"/>
                <a:ea typeface="Calibri" panose="020F0502020204030204" pitchFamily="34" charset="0"/>
              </a:rPr>
              <a:t>Fuarın günümüzde de tarihsel halk okulu vizyonunu sürdürmesi için, içeriğinin ve niteliğinin yeniden düşünülmesi çok önemlidir. Günümüz özelliklerine uygun, mevcut hali ile bir panayır alanı görünümünden çıkarılarak, dünya ölçeğinde bilimsel, teknolojik, çağdaş sanat ve kültür etkinliklerinin gerçekleştirildiği, kentimiz ve ülkemiz için tartışmaya açıldığı, daha az mekânsal gereksinime sahip olan bir ortam ihtiyacına sahip olacak bir </a:t>
            </a:r>
            <a:r>
              <a:rPr lang="tr-TR" dirty="0" err="1">
                <a:solidFill>
                  <a:srgbClr val="000000"/>
                </a:solidFill>
                <a:latin typeface="Times New Roman" panose="02020603050405020304" pitchFamily="18" charset="0"/>
                <a:ea typeface="Calibri" panose="020F0502020204030204" pitchFamily="34" charset="0"/>
              </a:rPr>
              <a:t>enternasyonel</a:t>
            </a:r>
            <a:r>
              <a:rPr lang="tr-TR" dirty="0">
                <a:solidFill>
                  <a:srgbClr val="000000"/>
                </a:solidFill>
                <a:latin typeface="Times New Roman" panose="02020603050405020304" pitchFamily="18" charset="0"/>
                <a:ea typeface="Calibri" panose="020F0502020204030204" pitchFamily="34" charset="0"/>
              </a:rPr>
              <a:t> fuar vizyonuna karar verilmesi çok önemlidir.</a:t>
            </a:r>
          </a:p>
          <a:p>
            <a:pPr algn="just">
              <a:lnSpc>
                <a:spcPct val="115000"/>
              </a:lnSpc>
              <a:spcAft>
                <a:spcPts val="0"/>
              </a:spcAft>
            </a:pPr>
            <a:r>
              <a:rPr lang="tr-TR" b="1" dirty="0" err="1">
                <a:solidFill>
                  <a:srgbClr val="000000"/>
                </a:solidFill>
                <a:effectLst/>
                <a:latin typeface="Times New Roman" panose="02020603050405020304" pitchFamily="18" charset="0"/>
                <a:ea typeface="Times New Roman" panose="02020603050405020304" pitchFamily="18" charset="0"/>
              </a:rPr>
              <a:t>Kültürparkta</a:t>
            </a:r>
            <a:r>
              <a:rPr lang="tr-TR" b="1" dirty="0">
                <a:solidFill>
                  <a:srgbClr val="000000"/>
                </a:solidFill>
                <a:effectLst/>
                <a:latin typeface="Times New Roman" panose="02020603050405020304" pitchFamily="18" charset="0"/>
                <a:ea typeface="Times New Roman" panose="02020603050405020304" pitchFamily="18" charset="0"/>
              </a:rPr>
              <a:t> tanımlanacak hiçbir işlevin (düşünülen büyüklükteki müze vb.) bu alanın asıl işlevi olan park kimliğinin </a:t>
            </a:r>
            <a:r>
              <a:rPr lang="tr-TR" b="1" dirty="0">
                <a:solidFill>
                  <a:srgbClr val="000000"/>
                </a:solidFill>
                <a:latin typeface="Times New Roman" panose="02020603050405020304" pitchFamily="18" charset="0"/>
                <a:ea typeface="Times New Roman" panose="02020603050405020304" pitchFamily="18" charset="0"/>
              </a:rPr>
              <a:t>önüne geçmemesi </a:t>
            </a:r>
            <a:r>
              <a:rPr lang="tr-TR" b="1" dirty="0">
                <a:solidFill>
                  <a:srgbClr val="000000"/>
                </a:solidFill>
                <a:effectLst/>
                <a:latin typeface="Times New Roman" panose="02020603050405020304" pitchFamily="18" charset="0"/>
                <a:ea typeface="Times New Roman" panose="02020603050405020304" pitchFamily="18" charset="0"/>
              </a:rPr>
              <a:t>gelecek kuşaklara aktarılması için en önemli konulardan biridir.</a:t>
            </a:r>
          </a:p>
          <a:p>
            <a:pPr algn="just">
              <a:lnSpc>
                <a:spcPct val="115000"/>
              </a:lnSpc>
              <a:spcAft>
                <a:spcPts val="0"/>
              </a:spcAft>
            </a:pPr>
            <a:r>
              <a:rPr lang="tr-TR" dirty="0" err="1">
                <a:solidFill>
                  <a:srgbClr val="000000"/>
                </a:solidFill>
                <a:latin typeface="Times New Roman" panose="02020603050405020304" pitchFamily="18" charset="0"/>
                <a:ea typeface="Times New Roman" panose="02020603050405020304" pitchFamily="18" charset="0"/>
              </a:rPr>
              <a:t>Kültürparktaki</a:t>
            </a:r>
            <a:r>
              <a:rPr lang="tr-TR" dirty="0">
                <a:solidFill>
                  <a:srgbClr val="000000"/>
                </a:solidFill>
                <a:latin typeface="Times New Roman" panose="02020603050405020304" pitchFamily="18" charset="0"/>
                <a:ea typeface="Times New Roman" panose="02020603050405020304" pitchFamily="18" charset="0"/>
              </a:rPr>
              <a:t> mevcut dokunun daha uzun yıllar sağlıkla yaşayabilmesi için </a:t>
            </a:r>
            <a:r>
              <a:rPr lang="tr-TR" dirty="0" err="1">
                <a:solidFill>
                  <a:srgbClr val="000000"/>
                </a:solidFill>
                <a:latin typeface="Times New Roman" panose="02020603050405020304" pitchFamily="18" charset="0"/>
                <a:ea typeface="Times New Roman" panose="02020603050405020304" pitchFamily="18" charset="0"/>
              </a:rPr>
              <a:t>aciliyetli</a:t>
            </a:r>
            <a:r>
              <a:rPr lang="tr-TR" dirty="0">
                <a:solidFill>
                  <a:srgbClr val="000000"/>
                </a:solidFill>
                <a:latin typeface="Times New Roman" panose="02020603050405020304" pitchFamily="18" charset="0"/>
                <a:ea typeface="Times New Roman" panose="02020603050405020304" pitchFamily="18" charset="0"/>
              </a:rPr>
              <a:t> bir ekolojik </a:t>
            </a:r>
            <a:r>
              <a:rPr lang="tr-TR" dirty="0" err="1">
                <a:solidFill>
                  <a:srgbClr val="000000"/>
                </a:solidFill>
                <a:latin typeface="Times New Roman" panose="02020603050405020304" pitchFamily="18" charset="0"/>
                <a:ea typeface="Times New Roman" panose="02020603050405020304" pitchFamily="18" charset="0"/>
              </a:rPr>
              <a:t>rehabilistasyon</a:t>
            </a:r>
            <a:r>
              <a:rPr lang="tr-TR" dirty="0">
                <a:solidFill>
                  <a:srgbClr val="000000"/>
                </a:solidFill>
                <a:latin typeface="Times New Roman" panose="02020603050405020304" pitchFamily="18" charset="0"/>
                <a:ea typeface="Times New Roman" panose="02020603050405020304" pitchFamily="18" charset="0"/>
              </a:rPr>
              <a:t> planı gerektirmektedir. </a:t>
            </a:r>
          </a:p>
          <a:p>
            <a:pPr algn="just">
              <a:lnSpc>
                <a:spcPct val="115000"/>
              </a:lnSpc>
              <a:spcAft>
                <a:spcPts val="0"/>
              </a:spcAft>
            </a:pPr>
            <a:endParaRPr lang="tr-TR" dirty="0">
              <a:solidFill>
                <a:srgbClr val="000000"/>
              </a:solidFill>
              <a:effectLst/>
              <a:latin typeface="Times New Roman" panose="02020603050405020304" pitchFamily="18" charset="0"/>
              <a:ea typeface="Times New Roman" panose="02020603050405020304" pitchFamily="18" charset="0"/>
            </a:endParaRPr>
          </a:p>
          <a:p>
            <a:pPr algn="just">
              <a:lnSpc>
                <a:spcPct val="115000"/>
              </a:lnSpc>
              <a:spcAft>
                <a:spcPts val="0"/>
              </a:spcAft>
            </a:pPr>
            <a:endParaRPr lang="tr-TR" dirty="0">
              <a:solidFill>
                <a:srgbClr val="000000"/>
              </a:solidFill>
              <a:effectLst/>
              <a:latin typeface="Times New Roman" panose="02020603050405020304" pitchFamily="18" charset="0"/>
              <a:ea typeface="Times New Roman" panose="02020603050405020304" pitchFamily="18" charset="0"/>
            </a:endParaRPr>
          </a:p>
          <a:p>
            <a:pPr algn="just">
              <a:lnSpc>
                <a:spcPct val="115000"/>
              </a:lnSpc>
              <a:spcAft>
                <a:spcPts val="0"/>
              </a:spcAft>
            </a:pPr>
            <a:endParaRPr lang="tr-TR" dirty="0">
              <a:effectLst/>
              <a:latin typeface="Times New Roman" panose="02020603050405020304" pitchFamily="18" charset="0"/>
              <a:ea typeface="Times New Roman" panose="02020603050405020304" pitchFamily="18" charset="0"/>
            </a:endParaRPr>
          </a:p>
        </p:txBody>
      </p:sp>
      <p:sp>
        <p:nvSpPr>
          <p:cNvPr id="6" name="Dikdörtgen 5"/>
          <p:cNvSpPr/>
          <p:nvPr/>
        </p:nvSpPr>
        <p:spPr>
          <a:xfrm>
            <a:off x="1062443" y="5524861"/>
            <a:ext cx="10075817" cy="1047979"/>
          </a:xfrm>
          <a:prstGeom prst="rect">
            <a:avLst/>
          </a:prstGeom>
        </p:spPr>
        <p:txBody>
          <a:bodyPr wrap="square">
            <a:spAutoFit/>
          </a:bodyPr>
          <a:lstStyle/>
          <a:p>
            <a:pPr algn="just">
              <a:lnSpc>
                <a:spcPct val="115000"/>
              </a:lnSpc>
              <a:spcAft>
                <a:spcPts val="0"/>
              </a:spcAft>
            </a:pPr>
            <a:r>
              <a:rPr lang="tr-TR" dirty="0">
                <a:solidFill>
                  <a:srgbClr val="000000"/>
                </a:solidFill>
                <a:latin typeface="Times New Roman" panose="02020603050405020304" pitchFamily="18" charset="0"/>
                <a:ea typeface="Calibri" panose="020F0502020204030204" pitchFamily="34" charset="0"/>
              </a:rPr>
              <a:t>Yukarıda belirtilen hususların koruma amaçlı imar planı eki vaziyet planında belirlenmesi ya da bu hususlara ilişkin plan notu önerisi geliştirilmesi gerekmektedir.</a:t>
            </a:r>
            <a:endParaRPr lang="tr-TR" dirty="0">
              <a:latin typeface="Times New Roman" panose="02020603050405020304" pitchFamily="18" charset="0"/>
              <a:ea typeface="Calibri" panose="020F0502020204030204" pitchFamily="34" charset="0"/>
            </a:endParaRPr>
          </a:p>
          <a:p>
            <a:pPr algn="just">
              <a:lnSpc>
                <a:spcPct val="115000"/>
              </a:lnSpc>
              <a:spcAft>
                <a:spcPts val="0"/>
              </a:spcAft>
            </a:pPr>
            <a:endParaRPr lang="tr-TR"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978104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32559" y="844817"/>
            <a:ext cx="9601200" cy="1380309"/>
          </a:xfrm>
        </p:spPr>
        <p:txBody>
          <a:bodyPr>
            <a:normAutofit lnSpcReduction="10000"/>
          </a:bodyPr>
          <a:lstStyle/>
          <a:p>
            <a:pPr marL="0" indent="0" algn="ctr">
              <a:buNone/>
            </a:pPr>
            <a:r>
              <a:rPr lang="tr-TR" dirty="0"/>
              <a:t>TMMOB İl Koordinasyon Kurulu Kültürpark Komisyonu olarak; İdare tarafından yapılmış olan analizler ve Koruma Kurulu kararları dikkate alınarak yapılan değerlendirme sonucunda </a:t>
            </a:r>
            <a:r>
              <a:rPr lang="tr-TR" b="1" u="sng" dirty="0"/>
              <a:t>Kültürpark için hazırlanacak Koruma Amaçlı İmar Planında mutlaka olması gereken hususlar aşağıda özetlenmiştir. </a:t>
            </a:r>
            <a:r>
              <a:rPr lang="tr-TR" b="1" u="sng" dirty="0">
                <a:solidFill>
                  <a:srgbClr val="FF0000"/>
                </a:solidFill>
              </a:rPr>
              <a:t>Kırmızı ile işaretli bölümler İBB </a:t>
            </a:r>
            <a:r>
              <a:rPr lang="tr-TR" b="1" u="sng" dirty="0" err="1">
                <a:solidFill>
                  <a:srgbClr val="FF0000"/>
                </a:solidFill>
              </a:rPr>
              <a:t>nin</a:t>
            </a:r>
            <a:r>
              <a:rPr lang="tr-TR" b="1" u="sng" dirty="0">
                <a:solidFill>
                  <a:srgbClr val="FF0000"/>
                </a:solidFill>
              </a:rPr>
              <a:t> taleplere verdiği yanıtları içermektedir.</a:t>
            </a:r>
          </a:p>
        </p:txBody>
      </p:sp>
      <p:pic>
        <p:nvPicPr>
          <p:cNvPr id="6" name="Resim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46105" y="109532"/>
            <a:ext cx="1312545" cy="685800"/>
          </a:xfrm>
          <a:prstGeom prst="rect">
            <a:avLst/>
          </a:prstGeom>
          <a:noFill/>
          <a:ln>
            <a:noFill/>
          </a:ln>
        </p:spPr>
      </p:pic>
      <p:sp>
        <p:nvSpPr>
          <p:cNvPr id="7" name="Dikdörtgen 6"/>
          <p:cNvSpPr/>
          <p:nvPr/>
        </p:nvSpPr>
        <p:spPr>
          <a:xfrm>
            <a:off x="1219200" y="6405568"/>
            <a:ext cx="11468100" cy="452432"/>
          </a:xfrm>
          <a:prstGeom prst="rect">
            <a:avLst/>
          </a:prstGeom>
        </p:spPr>
        <p:txBody>
          <a:bodyPr wrap="square">
            <a:spAutoFit/>
          </a:bodyPr>
          <a:lstStyle/>
          <a:p>
            <a:pPr>
              <a:lnSpc>
                <a:spcPct val="130000"/>
              </a:lnSpc>
              <a:spcAft>
                <a:spcPts val="0"/>
              </a:spcAft>
            </a:pPr>
            <a:r>
              <a:rPr lang="tr-TR" b="1" dirty="0">
                <a:latin typeface="Verdana" panose="020B0604030504040204" pitchFamily="34" charset="0"/>
                <a:ea typeface="Times New Roman" panose="02020603050405020304" pitchFamily="18" charset="0"/>
                <a:cs typeface="Arial" panose="020B0604020202020204" pitchFamily="34" charset="0"/>
              </a:rPr>
              <a:t>TÜRK MÜHENDİS VE MİMAR ODALARI BİRLİĞİİZMİR İL KOORDİNASYON KURULU</a:t>
            </a:r>
            <a:endParaRPr lang="tr-TR" sz="2800" dirty="0">
              <a:effectLst/>
              <a:latin typeface="Times New Roman" panose="02020603050405020304" pitchFamily="18" charset="0"/>
              <a:ea typeface="Times New Roman" panose="02020603050405020304" pitchFamily="18" charset="0"/>
            </a:endParaRPr>
          </a:p>
        </p:txBody>
      </p:sp>
      <p:sp>
        <p:nvSpPr>
          <p:cNvPr id="8" name="Dikdörtgen 7"/>
          <p:cNvSpPr/>
          <p:nvPr/>
        </p:nvSpPr>
        <p:spPr>
          <a:xfrm>
            <a:off x="1553729" y="2343437"/>
            <a:ext cx="9358859" cy="981423"/>
          </a:xfrm>
          <a:prstGeom prst="rect">
            <a:avLst/>
          </a:prstGeom>
        </p:spPr>
        <p:txBody>
          <a:bodyPr wrap="square">
            <a:spAutoFit/>
          </a:bodyPr>
          <a:lstStyle/>
          <a:p>
            <a:pPr marL="342900" lvl="0" indent="-342900" algn="just">
              <a:lnSpc>
                <a:spcPct val="107000"/>
              </a:lnSpc>
              <a:spcAft>
                <a:spcPts val="800"/>
              </a:spcAft>
              <a:buFont typeface="+mj-lt"/>
              <a:buAutoNum type="arabicPeriod"/>
              <a:tabLst>
                <a:tab pos="450215" algn="l"/>
              </a:tabLst>
            </a:pPr>
            <a:r>
              <a:rPr lang="tr-TR" dirty="0">
                <a:latin typeface="Times New Roman" panose="02020603050405020304" pitchFamily="18" charset="0"/>
                <a:ea typeface="Times New Roman" panose="02020603050405020304" pitchFamily="18" charset="0"/>
              </a:rPr>
              <a:t>Cumhuriyet dönemi mirası olan ve </a:t>
            </a:r>
            <a:r>
              <a:rPr lang="tr-TR" b="1" dirty="0">
                <a:latin typeface="Times New Roman" panose="02020603050405020304" pitchFamily="18" charset="0"/>
                <a:ea typeface="Times New Roman" panose="02020603050405020304" pitchFamily="18" charset="0"/>
              </a:rPr>
              <a:t>“halk üniversitesi” </a:t>
            </a:r>
            <a:r>
              <a:rPr lang="tr-TR" dirty="0">
                <a:latin typeface="Times New Roman" panose="02020603050405020304" pitchFamily="18" charset="0"/>
                <a:ea typeface="Times New Roman" panose="02020603050405020304" pitchFamily="18" charset="0"/>
              </a:rPr>
              <a:t>temasıyla oluşturulan Kültürpark alanının geçmiş vizyonu dikkate alınarak gelecek vizyonunun NET OLARAK TANIMLANMASI,</a:t>
            </a:r>
            <a:endParaRPr lang="tr-TR" dirty="0">
              <a:effectLst/>
              <a:latin typeface="Times New Roman" panose="02020603050405020304" pitchFamily="18" charset="0"/>
              <a:ea typeface="Times New Roman" panose="02020603050405020304" pitchFamily="18" charset="0"/>
            </a:endParaRPr>
          </a:p>
        </p:txBody>
      </p:sp>
      <p:sp>
        <p:nvSpPr>
          <p:cNvPr id="2" name="Dikdörtgen 1"/>
          <p:cNvSpPr/>
          <p:nvPr/>
        </p:nvSpPr>
        <p:spPr>
          <a:xfrm>
            <a:off x="1432559" y="3460288"/>
            <a:ext cx="9914587" cy="1924116"/>
          </a:xfrm>
          <a:prstGeom prst="rect">
            <a:avLst/>
          </a:prstGeom>
        </p:spPr>
        <p:txBody>
          <a:bodyPr wrap="square">
            <a:spAutoFit/>
          </a:bodyPr>
          <a:lstStyle/>
          <a:p>
            <a:pPr marL="342900" lvl="0" indent="-327025" algn="just">
              <a:lnSpc>
                <a:spcPct val="93000"/>
              </a:lnSpc>
              <a:spcBef>
                <a:spcPts val="1400"/>
              </a:spcBef>
              <a:buClr>
                <a:srgbClr val="CC0000"/>
              </a:buClr>
              <a:buSzPts val="1400"/>
            </a:pPr>
            <a:r>
              <a:rPr lang="en-US" sz="1600" b="1" dirty="0">
                <a:solidFill>
                  <a:srgbClr val="CC0000"/>
                </a:solidFill>
                <a:latin typeface="Arial"/>
                <a:ea typeface="Arial"/>
                <a:cs typeface="Arial"/>
                <a:sym typeface="Arial"/>
              </a:rPr>
              <a:t>VİZYON: </a:t>
            </a:r>
            <a:r>
              <a:rPr lang="en-US" sz="1600" b="1" dirty="0" err="1">
                <a:solidFill>
                  <a:srgbClr val="CC0000"/>
                </a:solidFill>
                <a:latin typeface="Arial"/>
                <a:ea typeface="Arial"/>
                <a:cs typeface="Arial"/>
                <a:sym typeface="Arial"/>
              </a:rPr>
              <a:t>İzmir'in</a:t>
            </a:r>
            <a:r>
              <a:rPr lang="en-US" sz="1600" b="1" dirty="0">
                <a:solidFill>
                  <a:srgbClr val="CC0000"/>
                </a:solidFill>
                <a:latin typeface="Arial"/>
                <a:ea typeface="Arial"/>
                <a:cs typeface="Arial"/>
                <a:sym typeface="Arial"/>
              </a:rPr>
              <a:t> </a:t>
            </a:r>
            <a:r>
              <a:rPr lang="en-US" sz="1600" b="1" dirty="0" err="1">
                <a:solidFill>
                  <a:srgbClr val="CC0000"/>
                </a:solidFill>
                <a:latin typeface="Arial"/>
                <a:ea typeface="Arial"/>
                <a:cs typeface="Arial"/>
                <a:sym typeface="Arial"/>
              </a:rPr>
              <a:t>yangın</a:t>
            </a:r>
            <a:r>
              <a:rPr lang="en-US" sz="1600" b="1" dirty="0">
                <a:solidFill>
                  <a:srgbClr val="CC0000"/>
                </a:solidFill>
                <a:latin typeface="Arial"/>
                <a:ea typeface="Arial"/>
                <a:cs typeface="Arial"/>
                <a:sym typeface="Arial"/>
              </a:rPr>
              <a:t> </a:t>
            </a:r>
            <a:r>
              <a:rPr lang="en-US" sz="1600" b="1" dirty="0" err="1">
                <a:solidFill>
                  <a:srgbClr val="CC0000"/>
                </a:solidFill>
                <a:latin typeface="Arial"/>
                <a:ea typeface="Arial"/>
                <a:cs typeface="Arial"/>
                <a:sym typeface="Arial"/>
              </a:rPr>
              <a:t>yerinden</a:t>
            </a:r>
            <a:r>
              <a:rPr lang="en-US" sz="1600" b="1" dirty="0">
                <a:solidFill>
                  <a:srgbClr val="CC0000"/>
                </a:solidFill>
                <a:latin typeface="Arial"/>
                <a:ea typeface="Arial"/>
                <a:cs typeface="Arial"/>
                <a:sym typeface="Arial"/>
              </a:rPr>
              <a:t>,  </a:t>
            </a:r>
            <a:r>
              <a:rPr lang="en-US" sz="1600" b="1" dirty="0" err="1">
                <a:solidFill>
                  <a:srgbClr val="CC0000"/>
                </a:solidFill>
                <a:latin typeface="Arial"/>
                <a:ea typeface="Arial"/>
                <a:cs typeface="Arial"/>
                <a:sym typeface="Arial"/>
              </a:rPr>
              <a:t>Enternasyonal</a:t>
            </a:r>
            <a:r>
              <a:rPr lang="en-US" sz="1600" b="1" dirty="0">
                <a:solidFill>
                  <a:srgbClr val="CC0000"/>
                </a:solidFill>
                <a:latin typeface="Arial"/>
                <a:ea typeface="Arial"/>
                <a:cs typeface="Arial"/>
                <a:sym typeface="Arial"/>
              </a:rPr>
              <a:t> </a:t>
            </a:r>
            <a:r>
              <a:rPr lang="en-US" sz="1600" b="1" dirty="0" err="1">
                <a:solidFill>
                  <a:srgbClr val="CC0000"/>
                </a:solidFill>
                <a:latin typeface="Arial"/>
                <a:ea typeface="Arial"/>
                <a:cs typeface="Arial"/>
                <a:sym typeface="Arial"/>
              </a:rPr>
              <a:t>Fuarının</a:t>
            </a:r>
            <a:r>
              <a:rPr lang="en-US" sz="1600" b="1" dirty="0">
                <a:solidFill>
                  <a:srgbClr val="CC0000"/>
                </a:solidFill>
                <a:latin typeface="Arial"/>
                <a:ea typeface="Arial"/>
                <a:cs typeface="Arial"/>
                <a:sym typeface="Arial"/>
              </a:rPr>
              <a:t> </a:t>
            </a:r>
            <a:r>
              <a:rPr lang="en-US" sz="1600" b="1" dirty="0" err="1">
                <a:solidFill>
                  <a:srgbClr val="CC0000"/>
                </a:solidFill>
                <a:latin typeface="Arial"/>
                <a:ea typeface="Arial"/>
                <a:cs typeface="Arial"/>
                <a:sym typeface="Arial"/>
              </a:rPr>
              <a:t>kurulduğu</a:t>
            </a:r>
            <a:r>
              <a:rPr lang="en-US" sz="1600" b="1" dirty="0">
                <a:solidFill>
                  <a:srgbClr val="CC0000"/>
                </a:solidFill>
                <a:latin typeface="Arial"/>
                <a:ea typeface="Arial"/>
                <a:cs typeface="Arial"/>
                <a:sym typeface="Arial"/>
              </a:rPr>
              <a:t>, </a:t>
            </a:r>
            <a:r>
              <a:rPr lang="en-US" sz="1600" b="1" dirty="0" err="1">
                <a:solidFill>
                  <a:srgbClr val="CC0000"/>
                </a:solidFill>
                <a:latin typeface="Arial"/>
                <a:ea typeface="Arial"/>
                <a:cs typeface="Arial"/>
                <a:sym typeface="Arial"/>
              </a:rPr>
              <a:t>kültür</a:t>
            </a:r>
            <a:r>
              <a:rPr lang="en-US" sz="1600" b="1" dirty="0">
                <a:solidFill>
                  <a:srgbClr val="CC0000"/>
                </a:solidFill>
                <a:latin typeface="Arial"/>
                <a:ea typeface="Arial"/>
                <a:cs typeface="Arial"/>
                <a:sym typeface="Arial"/>
              </a:rPr>
              <a:t> </a:t>
            </a:r>
            <a:r>
              <a:rPr lang="en-US" sz="1600" b="1" dirty="0" err="1">
                <a:solidFill>
                  <a:srgbClr val="CC0000"/>
                </a:solidFill>
                <a:latin typeface="Arial"/>
                <a:ea typeface="Arial"/>
                <a:cs typeface="Arial"/>
                <a:sym typeface="Arial"/>
              </a:rPr>
              <a:t>ve</a:t>
            </a:r>
            <a:r>
              <a:rPr lang="en-US" sz="1600" b="1" dirty="0">
                <a:solidFill>
                  <a:srgbClr val="CC0000"/>
                </a:solidFill>
                <a:latin typeface="Arial"/>
                <a:ea typeface="Arial"/>
                <a:cs typeface="Arial"/>
                <a:sym typeface="Arial"/>
              </a:rPr>
              <a:t> </a:t>
            </a:r>
            <a:r>
              <a:rPr lang="en-US" sz="1600" b="1" dirty="0" err="1">
                <a:solidFill>
                  <a:srgbClr val="CC0000"/>
                </a:solidFill>
                <a:latin typeface="Arial"/>
                <a:ea typeface="Arial"/>
                <a:cs typeface="Arial"/>
                <a:sym typeface="Arial"/>
              </a:rPr>
              <a:t>eğlence</a:t>
            </a:r>
            <a:r>
              <a:rPr lang="en-US" sz="1600" b="1" dirty="0">
                <a:solidFill>
                  <a:srgbClr val="CC0000"/>
                </a:solidFill>
                <a:latin typeface="Arial"/>
                <a:ea typeface="Arial"/>
                <a:cs typeface="Arial"/>
                <a:sym typeface="Arial"/>
              </a:rPr>
              <a:t> </a:t>
            </a:r>
            <a:r>
              <a:rPr lang="en-US" sz="1600" b="1" dirty="0" err="1">
                <a:solidFill>
                  <a:srgbClr val="CC0000"/>
                </a:solidFill>
                <a:latin typeface="Arial"/>
                <a:ea typeface="Arial"/>
                <a:cs typeface="Arial"/>
                <a:sym typeface="Arial"/>
              </a:rPr>
              <a:t>hayatının</a:t>
            </a:r>
            <a:r>
              <a:rPr lang="en-US" sz="1600" b="1" dirty="0">
                <a:solidFill>
                  <a:srgbClr val="CC0000"/>
                </a:solidFill>
                <a:latin typeface="Arial"/>
                <a:ea typeface="Arial"/>
                <a:cs typeface="Arial"/>
                <a:sym typeface="Arial"/>
              </a:rPr>
              <a:t> </a:t>
            </a:r>
            <a:r>
              <a:rPr lang="en-US" sz="1600" b="1" dirty="0" err="1">
                <a:solidFill>
                  <a:srgbClr val="CC0000"/>
                </a:solidFill>
                <a:latin typeface="Arial"/>
                <a:ea typeface="Arial"/>
                <a:cs typeface="Arial"/>
                <a:sym typeface="Arial"/>
              </a:rPr>
              <a:t>önemli</a:t>
            </a:r>
            <a:r>
              <a:rPr lang="en-US" sz="1600" b="1" dirty="0">
                <a:solidFill>
                  <a:srgbClr val="CC0000"/>
                </a:solidFill>
                <a:latin typeface="Arial"/>
                <a:ea typeface="Arial"/>
                <a:cs typeface="Arial"/>
                <a:sym typeface="Arial"/>
              </a:rPr>
              <a:t> </a:t>
            </a:r>
            <a:r>
              <a:rPr lang="en-US" sz="1600" b="1" dirty="0" err="1">
                <a:solidFill>
                  <a:srgbClr val="CC0000"/>
                </a:solidFill>
                <a:latin typeface="Arial"/>
                <a:ea typeface="Arial"/>
                <a:cs typeface="Arial"/>
                <a:sym typeface="Arial"/>
              </a:rPr>
              <a:t>bir</a:t>
            </a:r>
            <a:r>
              <a:rPr lang="en-US" sz="1600" b="1" dirty="0">
                <a:solidFill>
                  <a:srgbClr val="CC0000"/>
                </a:solidFill>
                <a:latin typeface="Arial"/>
                <a:ea typeface="Arial"/>
                <a:cs typeface="Arial"/>
                <a:sym typeface="Arial"/>
              </a:rPr>
              <a:t> </a:t>
            </a:r>
            <a:r>
              <a:rPr lang="en-US" sz="1600" b="1" dirty="0" err="1">
                <a:solidFill>
                  <a:srgbClr val="CC0000"/>
                </a:solidFill>
                <a:latin typeface="Arial"/>
                <a:ea typeface="Arial"/>
                <a:cs typeface="Arial"/>
                <a:sym typeface="Arial"/>
              </a:rPr>
              <a:t>odağı</a:t>
            </a:r>
            <a:r>
              <a:rPr lang="en-US" sz="1600" b="1" dirty="0">
                <a:solidFill>
                  <a:srgbClr val="CC0000"/>
                </a:solidFill>
                <a:latin typeface="Arial"/>
                <a:ea typeface="Arial"/>
                <a:cs typeface="Arial"/>
                <a:sym typeface="Arial"/>
              </a:rPr>
              <a:t> </a:t>
            </a:r>
            <a:r>
              <a:rPr lang="en-US" sz="1600" b="1" dirty="0" err="1">
                <a:solidFill>
                  <a:srgbClr val="CC0000"/>
                </a:solidFill>
                <a:latin typeface="Arial"/>
                <a:ea typeface="Arial"/>
                <a:cs typeface="Arial"/>
                <a:sym typeface="Arial"/>
              </a:rPr>
              <a:t>olarak</a:t>
            </a:r>
            <a:r>
              <a:rPr lang="en-US" sz="1600" b="1" dirty="0">
                <a:solidFill>
                  <a:srgbClr val="CC0000"/>
                </a:solidFill>
                <a:latin typeface="Arial"/>
                <a:ea typeface="Arial"/>
                <a:cs typeface="Arial"/>
                <a:sym typeface="Arial"/>
              </a:rPr>
              <a:t>  </a:t>
            </a:r>
            <a:r>
              <a:rPr lang="en-US" sz="1600" b="1" dirty="0" err="1">
                <a:solidFill>
                  <a:srgbClr val="CC0000"/>
                </a:solidFill>
                <a:latin typeface="Arial"/>
                <a:ea typeface="Arial"/>
                <a:cs typeface="Arial"/>
                <a:sym typeface="Arial"/>
              </a:rPr>
              <a:t>İzmirlilerin</a:t>
            </a:r>
            <a:r>
              <a:rPr lang="en-US" sz="1600" b="1" dirty="0">
                <a:solidFill>
                  <a:srgbClr val="CC0000"/>
                </a:solidFill>
                <a:latin typeface="Arial"/>
                <a:ea typeface="Arial"/>
                <a:cs typeface="Arial"/>
                <a:sym typeface="Arial"/>
              </a:rPr>
              <a:t> </a:t>
            </a:r>
            <a:r>
              <a:rPr lang="en-US" sz="1600" b="1" dirty="0" err="1">
                <a:solidFill>
                  <a:srgbClr val="CC0000"/>
                </a:solidFill>
                <a:latin typeface="Arial"/>
                <a:ea typeface="Arial"/>
                <a:cs typeface="Arial"/>
                <a:sym typeface="Arial"/>
              </a:rPr>
              <a:t>ve</a:t>
            </a:r>
            <a:r>
              <a:rPr lang="en-US" sz="1600" b="1" dirty="0">
                <a:solidFill>
                  <a:srgbClr val="CC0000"/>
                </a:solidFill>
                <a:latin typeface="Arial"/>
                <a:ea typeface="Arial"/>
                <a:cs typeface="Arial"/>
                <a:sym typeface="Arial"/>
              </a:rPr>
              <a:t> </a:t>
            </a:r>
            <a:r>
              <a:rPr lang="en-US" sz="1600" b="1" dirty="0" err="1">
                <a:solidFill>
                  <a:srgbClr val="CC0000"/>
                </a:solidFill>
                <a:latin typeface="Arial"/>
                <a:ea typeface="Arial"/>
                <a:cs typeface="Arial"/>
                <a:sym typeface="Arial"/>
              </a:rPr>
              <a:t>şehir</a:t>
            </a:r>
            <a:r>
              <a:rPr lang="en-US" sz="1600" b="1" dirty="0">
                <a:solidFill>
                  <a:srgbClr val="CC0000"/>
                </a:solidFill>
                <a:latin typeface="Arial"/>
                <a:ea typeface="Arial"/>
                <a:cs typeface="Arial"/>
                <a:sym typeface="Arial"/>
              </a:rPr>
              <a:t> </a:t>
            </a:r>
            <a:r>
              <a:rPr lang="en-US" sz="1600" b="1" dirty="0" err="1">
                <a:solidFill>
                  <a:srgbClr val="CC0000"/>
                </a:solidFill>
                <a:latin typeface="Arial"/>
                <a:ea typeface="Arial"/>
                <a:cs typeface="Arial"/>
                <a:sym typeface="Arial"/>
              </a:rPr>
              <a:t>dışından</a:t>
            </a:r>
            <a:r>
              <a:rPr lang="en-US" sz="1600" b="1" dirty="0">
                <a:solidFill>
                  <a:srgbClr val="CC0000"/>
                </a:solidFill>
                <a:latin typeface="Arial"/>
                <a:ea typeface="Arial"/>
                <a:cs typeface="Arial"/>
                <a:sym typeface="Arial"/>
              </a:rPr>
              <a:t> </a:t>
            </a:r>
            <a:r>
              <a:rPr lang="en-US" sz="1600" b="1" dirty="0" err="1">
                <a:solidFill>
                  <a:srgbClr val="CC0000"/>
                </a:solidFill>
                <a:latin typeface="Arial"/>
                <a:ea typeface="Arial"/>
                <a:cs typeface="Arial"/>
                <a:sym typeface="Arial"/>
              </a:rPr>
              <a:t>gelenlerin</a:t>
            </a:r>
            <a:r>
              <a:rPr lang="en-US" sz="1600" b="1" dirty="0">
                <a:solidFill>
                  <a:srgbClr val="CC0000"/>
                </a:solidFill>
                <a:latin typeface="Arial"/>
                <a:ea typeface="Arial"/>
                <a:cs typeface="Arial"/>
                <a:sym typeface="Arial"/>
              </a:rPr>
              <a:t> </a:t>
            </a:r>
            <a:r>
              <a:rPr lang="en-US" sz="1600" b="1" dirty="0" err="1">
                <a:solidFill>
                  <a:srgbClr val="CC0000"/>
                </a:solidFill>
                <a:latin typeface="Arial"/>
                <a:ea typeface="Arial"/>
                <a:cs typeface="Arial"/>
                <a:sym typeface="Arial"/>
              </a:rPr>
              <a:t>anılarını</a:t>
            </a:r>
            <a:r>
              <a:rPr lang="en-US" sz="1600" b="1" dirty="0">
                <a:solidFill>
                  <a:srgbClr val="CC0000"/>
                </a:solidFill>
                <a:latin typeface="Arial"/>
                <a:ea typeface="Arial"/>
                <a:cs typeface="Arial"/>
                <a:sym typeface="Arial"/>
              </a:rPr>
              <a:t> </a:t>
            </a:r>
            <a:r>
              <a:rPr lang="en-US" sz="1600" b="1" dirty="0" err="1">
                <a:solidFill>
                  <a:srgbClr val="CC0000"/>
                </a:solidFill>
                <a:latin typeface="Arial"/>
                <a:ea typeface="Arial"/>
                <a:cs typeface="Arial"/>
                <a:sym typeface="Arial"/>
              </a:rPr>
              <a:t>biriktirdiği</a:t>
            </a:r>
            <a:r>
              <a:rPr lang="en-US" sz="1600" b="1" dirty="0">
                <a:solidFill>
                  <a:srgbClr val="CC0000"/>
                </a:solidFill>
                <a:latin typeface="Arial"/>
                <a:ea typeface="Arial"/>
                <a:cs typeface="Arial"/>
                <a:sym typeface="Arial"/>
              </a:rPr>
              <a:t>, zaman </a:t>
            </a:r>
            <a:r>
              <a:rPr lang="en-US" sz="1600" b="1" dirty="0" err="1">
                <a:solidFill>
                  <a:srgbClr val="CC0000"/>
                </a:solidFill>
                <a:latin typeface="Arial"/>
                <a:ea typeface="Arial"/>
                <a:cs typeface="Arial"/>
                <a:sym typeface="Arial"/>
              </a:rPr>
              <a:t>içinde</a:t>
            </a:r>
            <a:r>
              <a:rPr lang="en-US" sz="1600" b="1" dirty="0">
                <a:solidFill>
                  <a:srgbClr val="CC0000"/>
                </a:solidFill>
                <a:latin typeface="Arial"/>
                <a:ea typeface="Arial"/>
                <a:cs typeface="Arial"/>
                <a:sym typeface="Arial"/>
              </a:rPr>
              <a:t> </a:t>
            </a:r>
            <a:r>
              <a:rPr lang="en-US" sz="1600" b="1" dirty="0" err="1">
                <a:solidFill>
                  <a:srgbClr val="CC0000"/>
                </a:solidFill>
                <a:latin typeface="Arial"/>
                <a:ea typeface="Arial"/>
                <a:cs typeface="Arial"/>
                <a:sym typeface="Arial"/>
              </a:rPr>
              <a:t>artan</a:t>
            </a:r>
            <a:r>
              <a:rPr lang="en-US" sz="1600" b="1" dirty="0">
                <a:solidFill>
                  <a:srgbClr val="CC0000"/>
                </a:solidFill>
                <a:latin typeface="Arial"/>
                <a:ea typeface="Arial"/>
                <a:cs typeface="Arial"/>
                <a:sym typeface="Arial"/>
              </a:rPr>
              <a:t> </a:t>
            </a:r>
            <a:r>
              <a:rPr lang="en-US" sz="1600" b="1" dirty="0" err="1">
                <a:solidFill>
                  <a:srgbClr val="CC0000"/>
                </a:solidFill>
                <a:latin typeface="Arial"/>
                <a:ea typeface="Arial"/>
                <a:cs typeface="Arial"/>
                <a:sym typeface="Arial"/>
              </a:rPr>
              <a:t>bitki</a:t>
            </a:r>
            <a:r>
              <a:rPr lang="en-US" sz="1600" b="1" dirty="0">
                <a:solidFill>
                  <a:srgbClr val="CC0000"/>
                </a:solidFill>
                <a:latin typeface="Arial"/>
                <a:ea typeface="Arial"/>
                <a:cs typeface="Arial"/>
                <a:sym typeface="Arial"/>
              </a:rPr>
              <a:t> </a:t>
            </a:r>
            <a:r>
              <a:rPr lang="en-US" sz="1600" b="1" dirty="0" err="1">
                <a:solidFill>
                  <a:srgbClr val="CC0000"/>
                </a:solidFill>
                <a:latin typeface="Arial"/>
                <a:ea typeface="Arial"/>
                <a:cs typeface="Arial"/>
                <a:sym typeface="Arial"/>
              </a:rPr>
              <a:t>ve</a:t>
            </a:r>
            <a:r>
              <a:rPr lang="en-US" sz="1600" b="1" dirty="0">
                <a:solidFill>
                  <a:srgbClr val="CC0000"/>
                </a:solidFill>
                <a:latin typeface="Arial"/>
                <a:ea typeface="Arial"/>
                <a:cs typeface="Arial"/>
                <a:sym typeface="Arial"/>
              </a:rPr>
              <a:t> </a:t>
            </a:r>
            <a:r>
              <a:rPr lang="en-US" sz="1600" b="1" dirty="0" err="1">
                <a:solidFill>
                  <a:srgbClr val="CC0000"/>
                </a:solidFill>
                <a:latin typeface="Arial"/>
                <a:ea typeface="Arial"/>
                <a:cs typeface="Arial"/>
                <a:sym typeface="Arial"/>
              </a:rPr>
              <a:t>hayvan</a:t>
            </a:r>
            <a:r>
              <a:rPr lang="en-US" sz="1600" b="1" dirty="0">
                <a:solidFill>
                  <a:srgbClr val="CC0000"/>
                </a:solidFill>
                <a:latin typeface="Arial"/>
                <a:ea typeface="Arial"/>
                <a:cs typeface="Arial"/>
                <a:sym typeface="Arial"/>
              </a:rPr>
              <a:t> </a:t>
            </a:r>
            <a:r>
              <a:rPr lang="en-US" sz="1600" b="1" dirty="0" err="1">
                <a:solidFill>
                  <a:srgbClr val="CC0000"/>
                </a:solidFill>
                <a:latin typeface="Arial"/>
                <a:ea typeface="Arial"/>
                <a:cs typeface="Arial"/>
                <a:sym typeface="Arial"/>
              </a:rPr>
              <a:t>varlığı</a:t>
            </a:r>
            <a:r>
              <a:rPr lang="en-US" sz="1600" b="1" dirty="0">
                <a:solidFill>
                  <a:srgbClr val="CC0000"/>
                </a:solidFill>
                <a:latin typeface="Arial"/>
                <a:ea typeface="Arial"/>
                <a:cs typeface="Arial"/>
                <a:sym typeface="Arial"/>
              </a:rPr>
              <a:t> </a:t>
            </a:r>
            <a:r>
              <a:rPr lang="en-US" sz="1600" b="1" dirty="0" err="1">
                <a:solidFill>
                  <a:srgbClr val="CC0000"/>
                </a:solidFill>
                <a:latin typeface="Arial"/>
                <a:ea typeface="Arial"/>
                <a:cs typeface="Arial"/>
                <a:sym typeface="Arial"/>
              </a:rPr>
              <a:t>ile</a:t>
            </a:r>
            <a:r>
              <a:rPr lang="en-US" sz="1600" b="1" dirty="0">
                <a:solidFill>
                  <a:srgbClr val="CC0000"/>
                </a:solidFill>
                <a:latin typeface="Arial"/>
                <a:ea typeface="Arial"/>
                <a:cs typeface="Arial"/>
                <a:sym typeface="Arial"/>
              </a:rPr>
              <a:t> </a:t>
            </a:r>
            <a:r>
              <a:rPr lang="en-US" sz="1600" b="1" dirty="0" err="1">
                <a:solidFill>
                  <a:srgbClr val="CC0000"/>
                </a:solidFill>
                <a:latin typeface="Arial"/>
                <a:ea typeface="Arial"/>
                <a:cs typeface="Arial"/>
                <a:sym typeface="Arial"/>
              </a:rPr>
              <a:t>önemli</a:t>
            </a:r>
            <a:r>
              <a:rPr lang="en-US" sz="1600" b="1" dirty="0">
                <a:solidFill>
                  <a:srgbClr val="CC0000"/>
                </a:solidFill>
                <a:latin typeface="Arial"/>
                <a:ea typeface="Arial"/>
                <a:cs typeface="Arial"/>
                <a:sym typeface="Arial"/>
              </a:rPr>
              <a:t> </a:t>
            </a:r>
            <a:r>
              <a:rPr lang="en-US" sz="1600" b="1" dirty="0" err="1">
                <a:solidFill>
                  <a:srgbClr val="CC0000"/>
                </a:solidFill>
                <a:latin typeface="Arial"/>
                <a:ea typeface="Arial"/>
                <a:cs typeface="Arial"/>
                <a:sym typeface="Arial"/>
              </a:rPr>
              <a:t>bir</a:t>
            </a:r>
            <a:r>
              <a:rPr lang="en-US" sz="1600" b="1" dirty="0">
                <a:solidFill>
                  <a:srgbClr val="CC0000"/>
                </a:solidFill>
                <a:latin typeface="Arial"/>
                <a:ea typeface="Arial"/>
                <a:cs typeface="Arial"/>
                <a:sym typeface="Arial"/>
              </a:rPr>
              <a:t> </a:t>
            </a:r>
            <a:r>
              <a:rPr lang="en-US" sz="1600" b="1" dirty="0" err="1">
                <a:solidFill>
                  <a:srgbClr val="CC0000"/>
                </a:solidFill>
                <a:latin typeface="Arial"/>
                <a:ea typeface="Arial"/>
                <a:cs typeface="Arial"/>
                <a:sym typeface="Arial"/>
              </a:rPr>
              <a:t>yeşil</a:t>
            </a:r>
            <a:r>
              <a:rPr lang="en-US" sz="1600" b="1" dirty="0">
                <a:solidFill>
                  <a:srgbClr val="CC0000"/>
                </a:solidFill>
                <a:latin typeface="Arial"/>
                <a:ea typeface="Arial"/>
                <a:cs typeface="Arial"/>
                <a:sym typeface="Arial"/>
              </a:rPr>
              <a:t> </a:t>
            </a:r>
            <a:r>
              <a:rPr lang="en-US" sz="1600" b="1" dirty="0" err="1">
                <a:solidFill>
                  <a:srgbClr val="CC0000"/>
                </a:solidFill>
                <a:latin typeface="Arial"/>
                <a:ea typeface="Arial"/>
                <a:cs typeface="Arial"/>
                <a:sym typeface="Arial"/>
              </a:rPr>
              <a:t>alan</a:t>
            </a:r>
            <a:r>
              <a:rPr lang="en-US" sz="1600" b="1" dirty="0">
                <a:solidFill>
                  <a:srgbClr val="CC0000"/>
                </a:solidFill>
                <a:latin typeface="Arial"/>
                <a:ea typeface="Arial"/>
                <a:cs typeface="Arial"/>
                <a:sym typeface="Arial"/>
              </a:rPr>
              <a:t> </a:t>
            </a:r>
            <a:r>
              <a:rPr lang="en-US" sz="1600" b="1" dirty="0" err="1">
                <a:solidFill>
                  <a:srgbClr val="CC0000"/>
                </a:solidFill>
                <a:latin typeface="Arial"/>
                <a:ea typeface="Arial"/>
                <a:cs typeface="Arial"/>
                <a:sym typeface="Arial"/>
              </a:rPr>
              <a:t>ve</a:t>
            </a:r>
            <a:r>
              <a:rPr lang="en-US" sz="1600" b="1" dirty="0">
                <a:solidFill>
                  <a:srgbClr val="CC0000"/>
                </a:solidFill>
                <a:latin typeface="Arial"/>
                <a:ea typeface="Arial"/>
                <a:cs typeface="Arial"/>
                <a:sym typeface="Arial"/>
              </a:rPr>
              <a:t> </a:t>
            </a:r>
            <a:r>
              <a:rPr lang="en-US" sz="1600" b="1" dirty="0" err="1">
                <a:solidFill>
                  <a:srgbClr val="CC0000"/>
                </a:solidFill>
                <a:latin typeface="Arial"/>
                <a:ea typeface="Arial"/>
                <a:cs typeface="Arial"/>
                <a:sym typeface="Arial"/>
              </a:rPr>
              <a:t>kent</a:t>
            </a:r>
            <a:r>
              <a:rPr lang="en-US" sz="1600" b="1" dirty="0">
                <a:solidFill>
                  <a:srgbClr val="CC0000"/>
                </a:solidFill>
                <a:latin typeface="Arial"/>
                <a:ea typeface="Arial"/>
                <a:cs typeface="Arial"/>
                <a:sym typeface="Arial"/>
              </a:rPr>
              <a:t> </a:t>
            </a:r>
            <a:r>
              <a:rPr lang="en-US" sz="1600" b="1" dirty="0" err="1">
                <a:solidFill>
                  <a:srgbClr val="CC0000"/>
                </a:solidFill>
                <a:latin typeface="Arial"/>
                <a:ea typeface="Arial"/>
                <a:cs typeface="Arial"/>
                <a:sym typeface="Arial"/>
              </a:rPr>
              <a:t>parkına</a:t>
            </a:r>
            <a:r>
              <a:rPr lang="en-US" sz="1600" b="1" dirty="0">
                <a:solidFill>
                  <a:srgbClr val="CC0000"/>
                </a:solidFill>
                <a:latin typeface="Arial"/>
                <a:ea typeface="Arial"/>
                <a:cs typeface="Arial"/>
                <a:sym typeface="Arial"/>
              </a:rPr>
              <a:t> da </a:t>
            </a:r>
            <a:r>
              <a:rPr lang="en-US" sz="1600" b="1" dirty="0" err="1">
                <a:solidFill>
                  <a:srgbClr val="CC0000"/>
                </a:solidFill>
                <a:latin typeface="Arial"/>
                <a:ea typeface="Arial"/>
                <a:cs typeface="Arial"/>
                <a:sym typeface="Arial"/>
              </a:rPr>
              <a:t>dönüşen</a:t>
            </a:r>
            <a:r>
              <a:rPr lang="en-US" sz="1600" b="1" dirty="0">
                <a:solidFill>
                  <a:srgbClr val="CC0000"/>
                </a:solidFill>
                <a:latin typeface="Arial"/>
                <a:ea typeface="Arial"/>
                <a:cs typeface="Arial"/>
                <a:sym typeface="Arial"/>
              </a:rPr>
              <a:t>, </a:t>
            </a:r>
            <a:r>
              <a:rPr lang="en-US" sz="1600" b="1" dirty="0" err="1">
                <a:solidFill>
                  <a:srgbClr val="CC0000"/>
                </a:solidFill>
                <a:latin typeface="Arial"/>
                <a:ea typeface="Arial"/>
                <a:cs typeface="Arial"/>
                <a:sym typeface="Arial"/>
              </a:rPr>
              <a:t>Kültürpark'ın</a:t>
            </a:r>
            <a:r>
              <a:rPr lang="en-US" sz="1600" b="1" dirty="0">
                <a:solidFill>
                  <a:srgbClr val="CC0000"/>
                </a:solidFill>
                <a:latin typeface="Arial"/>
                <a:ea typeface="Arial"/>
                <a:cs typeface="Arial"/>
                <a:sym typeface="Arial"/>
              </a:rPr>
              <a:t> </a:t>
            </a:r>
            <a:r>
              <a:rPr lang="en-US" sz="1600" b="1" dirty="0" err="1">
                <a:solidFill>
                  <a:srgbClr val="CC0000"/>
                </a:solidFill>
                <a:latin typeface="Arial"/>
                <a:ea typeface="Arial"/>
                <a:cs typeface="Arial"/>
                <a:sym typeface="Arial"/>
              </a:rPr>
              <a:t>geçmişten</a:t>
            </a:r>
            <a:r>
              <a:rPr lang="en-US" sz="1600" b="1" dirty="0">
                <a:solidFill>
                  <a:srgbClr val="CC0000"/>
                </a:solidFill>
                <a:latin typeface="Arial"/>
                <a:ea typeface="Arial"/>
                <a:cs typeface="Arial"/>
                <a:sym typeface="Arial"/>
              </a:rPr>
              <a:t> </a:t>
            </a:r>
            <a:r>
              <a:rPr lang="en-US" sz="1600" b="1" dirty="0" err="1">
                <a:solidFill>
                  <a:srgbClr val="CC0000"/>
                </a:solidFill>
                <a:latin typeface="Arial"/>
                <a:ea typeface="Arial"/>
                <a:cs typeface="Arial"/>
                <a:sym typeface="Arial"/>
              </a:rPr>
              <a:t>bugüne</a:t>
            </a:r>
            <a:r>
              <a:rPr lang="en-US" sz="1600" b="1" dirty="0">
                <a:solidFill>
                  <a:srgbClr val="CC0000"/>
                </a:solidFill>
                <a:latin typeface="Arial"/>
                <a:ea typeface="Arial"/>
                <a:cs typeface="Arial"/>
                <a:sym typeface="Arial"/>
              </a:rPr>
              <a:t> </a:t>
            </a:r>
            <a:r>
              <a:rPr lang="en-US" sz="1600" b="1" dirty="0" err="1">
                <a:solidFill>
                  <a:srgbClr val="CC0000"/>
                </a:solidFill>
                <a:latin typeface="Arial"/>
                <a:ea typeface="Arial"/>
                <a:cs typeface="Arial"/>
                <a:sym typeface="Arial"/>
              </a:rPr>
              <a:t>gelen</a:t>
            </a:r>
            <a:r>
              <a:rPr lang="en-US" sz="1600" b="1" dirty="0">
                <a:solidFill>
                  <a:srgbClr val="CC0000"/>
                </a:solidFill>
                <a:latin typeface="Arial"/>
                <a:ea typeface="Arial"/>
                <a:cs typeface="Arial"/>
                <a:sym typeface="Arial"/>
              </a:rPr>
              <a:t> </a:t>
            </a:r>
            <a:r>
              <a:rPr lang="en-US" sz="1600" b="1" dirty="0" err="1">
                <a:solidFill>
                  <a:srgbClr val="CC0000"/>
                </a:solidFill>
                <a:latin typeface="Arial"/>
                <a:ea typeface="Arial"/>
                <a:cs typeface="Arial"/>
                <a:sym typeface="Arial"/>
              </a:rPr>
              <a:t>tüm</a:t>
            </a:r>
            <a:r>
              <a:rPr lang="en-US" sz="1600" b="1" dirty="0">
                <a:solidFill>
                  <a:srgbClr val="CC0000"/>
                </a:solidFill>
                <a:latin typeface="Arial"/>
                <a:ea typeface="Arial"/>
                <a:cs typeface="Arial"/>
                <a:sym typeface="Arial"/>
              </a:rPr>
              <a:t> </a:t>
            </a:r>
            <a:r>
              <a:rPr lang="en-US" sz="1600" b="1" dirty="0" err="1">
                <a:solidFill>
                  <a:srgbClr val="CC0000"/>
                </a:solidFill>
                <a:latin typeface="Arial"/>
                <a:ea typeface="Arial"/>
                <a:cs typeface="Arial"/>
                <a:sym typeface="Arial"/>
              </a:rPr>
              <a:t>bu</a:t>
            </a:r>
            <a:r>
              <a:rPr lang="en-US" sz="1600" b="1" dirty="0">
                <a:solidFill>
                  <a:srgbClr val="CC0000"/>
                </a:solidFill>
                <a:latin typeface="Arial"/>
                <a:ea typeface="Arial"/>
                <a:cs typeface="Arial"/>
                <a:sym typeface="Arial"/>
              </a:rPr>
              <a:t> </a:t>
            </a:r>
            <a:r>
              <a:rPr lang="en-US" sz="1600" b="1" dirty="0" err="1">
                <a:solidFill>
                  <a:srgbClr val="CC0000"/>
                </a:solidFill>
                <a:latin typeface="Arial"/>
                <a:ea typeface="Arial"/>
                <a:cs typeface="Arial"/>
                <a:sym typeface="Arial"/>
              </a:rPr>
              <a:t>tarihi</a:t>
            </a:r>
            <a:r>
              <a:rPr lang="en-US" sz="1600" b="1" dirty="0">
                <a:solidFill>
                  <a:srgbClr val="CC0000"/>
                </a:solidFill>
                <a:latin typeface="Arial"/>
                <a:ea typeface="Arial"/>
                <a:cs typeface="Arial"/>
                <a:sym typeface="Arial"/>
              </a:rPr>
              <a:t> </a:t>
            </a:r>
            <a:r>
              <a:rPr lang="en-US" sz="1600" b="1" dirty="0" err="1">
                <a:solidFill>
                  <a:srgbClr val="CC0000"/>
                </a:solidFill>
                <a:latin typeface="Arial"/>
                <a:ea typeface="Arial"/>
                <a:cs typeface="Arial"/>
                <a:sym typeface="Arial"/>
              </a:rPr>
              <a:t>özelliklerini</a:t>
            </a:r>
            <a:r>
              <a:rPr lang="en-US" sz="1600" b="1" dirty="0">
                <a:solidFill>
                  <a:srgbClr val="CC0000"/>
                </a:solidFill>
                <a:latin typeface="Arial"/>
                <a:ea typeface="Arial"/>
                <a:cs typeface="Arial"/>
                <a:sym typeface="Arial"/>
              </a:rPr>
              <a:t> </a:t>
            </a:r>
            <a:r>
              <a:rPr lang="en-US" sz="1600" b="1" dirty="0" err="1">
                <a:solidFill>
                  <a:srgbClr val="CC0000"/>
                </a:solidFill>
                <a:latin typeface="Arial"/>
                <a:ea typeface="Arial"/>
                <a:cs typeface="Arial"/>
                <a:sym typeface="Arial"/>
              </a:rPr>
              <a:t>koruyarak</a:t>
            </a:r>
            <a:r>
              <a:rPr lang="en-US" sz="1600" b="1" dirty="0">
                <a:solidFill>
                  <a:srgbClr val="CC0000"/>
                </a:solidFill>
                <a:latin typeface="Arial"/>
                <a:ea typeface="Arial"/>
                <a:cs typeface="Arial"/>
                <a:sym typeface="Arial"/>
              </a:rPr>
              <a:t> </a:t>
            </a:r>
            <a:r>
              <a:rPr lang="en-US" sz="1600" b="1" dirty="0" err="1">
                <a:solidFill>
                  <a:srgbClr val="CC0000"/>
                </a:solidFill>
                <a:latin typeface="Arial"/>
                <a:ea typeface="Arial"/>
                <a:cs typeface="Arial"/>
                <a:sym typeface="Arial"/>
              </a:rPr>
              <a:t>geleceğe</a:t>
            </a:r>
            <a:r>
              <a:rPr lang="en-US" sz="1600" b="1" dirty="0">
                <a:solidFill>
                  <a:srgbClr val="CC0000"/>
                </a:solidFill>
                <a:latin typeface="Arial"/>
                <a:ea typeface="Arial"/>
                <a:cs typeface="Arial"/>
                <a:sym typeface="Arial"/>
              </a:rPr>
              <a:t> </a:t>
            </a:r>
            <a:r>
              <a:rPr lang="en-US" sz="1600" b="1" dirty="0" err="1">
                <a:solidFill>
                  <a:srgbClr val="CC0000"/>
                </a:solidFill>
                <a:latin typeface="Arial"/>
                <a:ea typeface="Arial"/>
                <a:cs typeface="Arial"/>
                <a:sym typeface="Arial"/>
              </a:rPr>
              <a:t>aktarmak</a:t>
            </a:r>
            <a:r>
              <a:rPr lang="en-US" sz="1600" b="1" dirty="0">
                <a:solidFill>
                  <a:srgbClr val="CC0000"/>
                </a:solidFill>
                <a:latin typeface="Arial"/>
                <a:ea typeface="Arial"/>
                <a:cs typeface="Arial"/>
                <a:sym typeface="Arial"/>
              </a:rPr>
              <a:t>, </a:t>
            </a:r>
            <a:r>
              <a:rPr lang="en-US" sz="1600" b="1" dirty="0" err="1">
                <a:solidFill>
                  <a:srgbClr val="CC0000"/>
                </a:solidFill>
                <a:latin typeface="Arial"/>
                <a:ea typeface="Arial"/>
                <a:cs typeface="Arial"/>
                <a:sym typeface="Arial"/>
              </a:rPr>
              <a:t>Behçet</a:t>
            </a:r>
            <a:r>
              <a:rPr lang="en-US" sz="1600" b="1" dirty="0">
                <a:solidFill>
                  <a:srgbClr val="CC0000"/>
                </a:solidFill>
                <a:latin typeface="Arial"/>
                <a:ea typeface="Arial"/>
                <a:cs typeface="Arial"/>
                <a:sym typeface="Arial"/>
              </a:rPr>
              <a:t> </a:t>
            </a:r>
            <a:r>
              <a:rPr lang="en-US" sz="1600" b="1" dirty="0" err="1">
                <a:solidFill>
                  <a:srgbClr val="CC0000"/>
                </a:solidFill>
                <a:latin typeface="Arial"/>
                <a:ea typeface="Arial"/>
                <a:cs typeface="Arial"/>
                <a:sym typeface="Arial"/>
              </a:rPr>
              <a:t>Uz'un</a:t>
            </a:r>
            <a:r>
              <a:rPr lang="en-US" sz="1600" b="1" dirty="0">
                <a:solidFill>
                  <a:srgbClr val="CC0000"/>
                </a:solidFill>
                <a:latin typeface="Arial"/>
                <a:ea typeface="Arial"/>
                <a:cs typeface="Arial"/>
                <a:sym typeface="Arial"/>
              </a:rPr>
              <a:t> </a:t>
            </a:r>
            <a:r>
              <a:rPr lang="en-US" sz="1600" b="1" dirty="0" err="1">
                <a:solidFill>
                  <a:srgbClr val="CC0000"/>
                </a:solidFill>
                <a:latin typeface="Arial"/>
                <a:ea typeface="Arial"/>
                <a:cs typeface="Arial"/>
                <a:sym typeface="Arial"/>
              </a:rPr>
              <a:t>hayal</a:t>
            </a:r>
            <a:r>
              <a:rPr lang="en-US" sz="1600" b="1" dirty="0">
                <a:solidFill>
                  <a:srgbClr val="CC0000"/>
                </a:solidFill>
                <a:latin typeface="Arial"/>
                <a:ea typeface="Arial"/>
                <a:cs typeface="Arial"/>
                <a:sym typeface="Arial"/>
              </a:rPr>
              <a:t> </a:t>
            </a:r>
            <a:r>
              <a:rPr lang="en-US" sz="1600" b="1" dirty="0" err="1">
                <a:solidFill>
                  <a:srgbClr val="CC0000"/>
                </a:solidFill>
                <a:latin typeface="Arial"/>
                <a:ea typeface="Arial"/>
                <a:cs typeface="Arial"/>
                <a:sym typeface="Arial"/>
              </a:rPr>
              <a:t>ettiği</a:t>
            </a:r>
            <a:r>
              <a:rPr lang="en-US" sz="1600" b="1" dirty="0">
                <a:solidFill>
                  <a:srgbClr val="CC0000"/>
                </a:solidFill>
                <a:latin typeface="Arial"/>
                <a:ea typeface="Arial"/>
                <a:cs typeface="Arial"/>
                <a:sym typeface="Arial"/>
              </a:rPr>
              <a:t> “</a:t>
            </a:r>
            <a:r>
              <a:rPr lang="en-US" sz="1600" b="1" dirty="0" err="1">
                <a:solidFill>
                  <a:srgbClr val="CC0000"/>
                </a:solidFill>
                <a:latin typeface="Arial"/>
                <a:ea typeface="Arial"/>
                <a:cs typeface="Arial"/>
                <a:sym typeface="Arial"/>
              </a:rPr>
              <a:t>Halk</a:t>
            </a:r>
            <a:r>
              <a:rPr lang="en-US" sz="1600" b="1" dirty="0">
                <a:solidFill>
                  <a:srgbClr val="CC0000"/>
                </a:solidFill>
                <a:latin typeface="Arial"/>
                <a:ea typeface="Arial"/>
                <a:cs typeface="Arial"/>
                <a:sym typeface="Arial"/>
              </a:rPr>
              <a:t> </a:t>
            </a:r>
            <a:r>
              <a:rPr lang="en-US" sz="1600" b="1" dirty="0" err="1">
                <a:solidFill>
                  <a:srgbClr val="CC0000"/>
                </a:solidFill>
                <a:latin typeface="Arial"/>
                <a:ea typeface="Arial"/>
                <a:cs typeface="Arial"/>
                <a:sym typeface="Arial"/>
              </a:rPr>
              <a:t>Üniversitesi</a:t>
            </a:r>
            <a:r>
              <a:rPr lang="en-US" sz="1600" b="1" dirty="0">
                <a:solidFill>
                  <a:srgbClr val="CC0000"/>
                </a:solidFill>
                <a:latin typeface="Arial"/>
                <a:ea typeface="Arial"/>
                <a:cs typeface="Arial"/>
                <a:sym typeface="Arial"/>
              </a:rPr>
              <a:t>” </a:t>
            </a:r>
            <a:r>
              <a:rPr lang="en-US" sz="1600" b="1" dirty="0" err="1">
                <a:solidFill>
                  <a:srgbClr val="CC0000"/>
                </a:solidFill>
                <a:latin typeface="Arial"/>
                <a:ea typeface="Arial"/>
                <a:cs typeface="Arial"/>
                <a:sym typeface="Arial"/>
              </a:rPr>
              <a:t>kimliğini</a:t>
            </a:r>
            <a:r>
              <a:rPr lang="en-US" sz="1600" b="1" dirty="0">
                <a:solidFill>
                  <a:srgbClr val="CC0000"/>
                </a:solidFill>
                <a:latin typeface="Arial"/>
                <a:ea typeface="Arial"/>
                <a:cs typeface="Arial"/>
                <a:sym typeface="Arial"/>
              </a:rPr>
              <a:t> </a:t>
            </a:r>
            <a:r>
              <a:rPr lang="en-US" sz="1600" b="1" dirty="0" err="1">
                <a:solidFill>
                  <a:srgbClr val="CC0000"/>
                </a:solidFill>
                <a:latin typeface="Arial"/>
                <a:ea typeface="Arial"/>
                <a:cs typeface="Arial"/>
                <a:sym typeface="Arial"/>
              </a:rPr>
              <a:t>günümüzün</a:t>
            </a:r>
            <a:r>
              <a:rPr lang="en-US" sz="1600" b="1" dirty="0">
                <a:solidFill>
                  <a:srgbClr val="CC0000"/>
                </a:solidFill>
                <a:latin typeface="Arial"/>
                <a:ea typeface="Arial"/>
                <a:cs typeface="Arial"/>
                <a:sym typeface="Arial"/>
              </a:rPr>
              <a:t> </a:t>
            </a:r>
            <a:r>
              <a:rPr lang="en-US" sz="1600" b="1" dirty="0" err="1">
                <a:solidFill>
                  <a:srgbClr val="CC0000"/>
                </a:solidFill>
                <a:latin typeface="Arial"/>
                <a:ea typeface="Arial"/>
                <a:cs typeface="Arial"/>
                <a:sym typeface="Arial"/>
              </a:rPr>
              <a:t>bilgi</a:t>
            </a:r>
            <a:r>
              <a:rPr lang="en-US" sz="1600" b="1" dirty="0">
                <a:solidFill>
                  <a:srgbClr val="CC0000"/>
                </a:solidFill>
                <a:latin typeface="Arial"/>
                <a:ea typeface="Arial"/>
                <a:cs typeface="Arial"/>
                <a:sym typeface="Arial"/>
              </a:rPr>
              <a:t> </a:t>
            </a:r>
            <a:r>
              <a:rPr lang="en-US" sz="1600" b="1" dirty="0" err="1">
                <a:solidFill>
                  <a:srgbClr val="CC0000"/>
                </a:solidFill>
                <a:latin typeface="Arial"/>
                <a:ea typeface="Arial"/>
                <a:cs typeface="Arial"/>
                <a:sym typeface="Arial"/>
              </a:rPr>
              <a:t>toplumu</a:t>
            </a:r>
            <a:r>
              <a:rPr lang="en-US" sz="1600" b="1" dirty="0">
                <a:solidFill>
                  <a:srgbClr val="CC0000"/>
                </a:solidFill>
                <a:latin typeface="Arial"/>
                <a:ea typeface="Arial"/>
                <a:cs typeface="Arial"/>
                <a:sym typeface="Arial"/>
              </a:rPr>
              <a:t> </a:t>
            </a:r>
            <a:r>
              <a:rPr lang="en-US" sz="1600" b="1" dirty="0" err="1">
                <a:solidFill>
                  <a:srgbClr val="CC0000"/>
                </a:solidFill>
                <a:latin typeface="Arial"/>
                <a:ea typeface="Arial"/>
                <a:cs typeface="Arial"/>
                <a:sym typeface="Arial"/>
              </a:rPr>
              <a:t>koşullarında</a:t>
            </a:r>
            <a:r>
              <a:rPr lang="en-US" sz="1600" b="1" dirty="0">
                <a:solidFill>
                  <a:srgbClr val="CC0000"/>
                </a:solidFill>
                <a:latin typeface="Arial"/>
                <a:ea typeface="Arial"/>
                <a:cs typeface="Arial"/>
                <a:sym typeface="Arial"/>
              </a:rPr>
              <a:t> </a:t>
            </a:r>
            <a:r>
              <a:rPr lang="en-US" sz="1600" b="1" dirty="0" err="1">
                <a:solidFill>
                  <a:srgbClr val="CC0000"/>
                </a:solidFill>
                <a:latin typeface="Arial"/>
                <a:ea typeface="Arial"/>
                <a:cs typeface="Arial"/>
                <a:sym typeface="Arial"/>
              </a:rPr>
              <a:t>kurgulayarak</a:t>
            </a:r>
            <a:r>
              <a:rPr lang="en-US" sz="1600" b="1" dirty="0">
                <a:solidFill>
                  <a:srgbClr val="CC0000"/>
                </a:solidFill>
                <a:latin typeface="Arial"/>
                <a:ea typeface="Arial"/>
                <a:cs typeface="Arial"/>
                <a:sym typeface="Arial"/>
              </a:rPr>
              <a:t> </a:t>
            </a:r>
            <a:r>
              <a:rPr lang="en-US" sz="1600" b="1" dirty="0" err="1">
                <a:solidFill>
                  <a:srgbClr val="CC0000"/>
                </a:solidFill>
                <a:latin typeface="Arial"/>
                <a:ea typeface="Arial"/>
                <a:cs typeface="Arial"/>
                <a:sym typeface="Arial"/>
              </a:rPr>
              <a:t>Parkı</a:t>
            </a:r>
            <a:r>
              <a:rPr lang="en-US" sz="1600" b="1" dirty="0">
                <a:solidFill>
                  <a:srgbClr val="CC0000"/>
                </a:solidFill>
                <a:latin typeface="Arial"/>
                <a:ea typeface="Arial"/>
                <a:cs typeface="Arial"/>
                <a:sym typeface="Arial"/>
              </a:rPr>
              <a:t> </a:t>
            </a:r>
            <a:r>
              <a:rPr lang="en-US" sz="1600" b="1" dirty="0" err="1">
                <a:solidFill>
                  <a:srgbClr val="CC0000"/>
                </a:solidFill>
                <a:latin typeface="Arial"/>
                <a:ea typeface="Arial"/>
                <a:cs typeface="Arial"/>
                <a:sym typeface="Arial"/>
              </a:rPr>
              <a:t>yaşam</a:t>
            </a:r>
            <a:r>
              <a:rPr lang="en-US" sz="1600" b="1" dirty="0">
                <a:solidFill>
                  <a:srgbClr val="CC0000"/>
                </a:solidFill>
                <a:latin typeface="Arial"/>
                <a:ea typeface="Arial"/>
                <a:cs typeface="Arial"/>
                <a:sym typeface="Arial"/>
              </a:rPr>
              <a:t> </a:t>
            </a:r>
            <a:r>
              <a:rPr lang="en-US" sz="1600" b="1" dirty="0" err="1">
                <a:solidFill>
                  <a:srgbClr val="CC0000"/>
                </a:solidFill>
                <a:latin typeface="Arial"/>
                <a:ea typeface="Arial"/>
                <a:cs typeface="Arial"/>
                <a:sym typeface="Arial"/>
              </a:rPr>
              <a:t>boyu</a:t>
            </a:r>
            <a:r>
              <a:rPr lang="en-US" sz="1600" b="1" dirty="0">
                <a:solidFill>
                  <a:srgbClr val="CC0000"/>
                </a:solidFill>
                <a:latin typeface="Arial"/>
                <a:ea typeface="Arial"/>
                <a:cs typeface="Arial"/>
                <a:sym typeface="Arial"/>
              </a:rPr>
              <a:t> </a:t>
            </a:r>
            <a:r>
              <a:rPr lang="en-US" sz="1600" b="1" dirty="0" err="1">
                <a:solidFill>
                  <a:srgbClr val="CC0000"/>
                </a:solidFill>
                <a:latin typeface="Arial"/>
                <a:ea typeface="Arial"/>
                <a:cs typeface="Arial"/>
                <a:sym typeface="Arial"/>
              </a:rPr>
              <a:t>eğitim</a:t>
            </a:r>
            <a:r>
              <a:rPr lang="en-US" sz="1600" b="1" dirty="0">
                <a:solidFill>
                  <a:srgbClr val="CC0000"/>
                </a:solidFill>
                <a:latin typeface="Arial"/>
                <a:ea typeface="Arial"/>
                <a:cs typeface="Arial"/>
                <a:sym typeface="Arial"/>
              </a:rPr>
              <a:t> </a:t>
            </a:r>
            <a:r>
              <a:rPr lang="en-US" sz="1600" b="1" dirty="0" err="1">
                <a:solidFill>
                  <a:srgbClr val="CC0000"/>
                </a:solidFill>
                <a:latin typeface="Arial"/>
                <a:ea typeface="Arial"/>
                <a:cs typeface="Arial"/>
                <a:sym typeface="Arial"/>
              </a:rPr>
              <a:t>ve</a:t>
            </a:r>
            <a:r>
              <a:rPr lang="en-US" sz="1600" b="1" dirty="0">
                <a:solidFill>
                  <a:srgbClr val="CC0000"/>
                </a:solidFill>
                <a:latin typeface="Arial"/>
                <a:ea typeface="Arial"/>
                <a:cs typeface="Arial"/>
                <a:sym typeface="Arial"/>
              </a:rPr>
              <a:t> </a:t>
            </a:r>
            <a:r>
              <a:rPr lang="en-US" sz="1600" b="1" dirty="0" err="1">
                <a:solidFill>
                  <a:srgbClr val="CC0000"/>
                </a:solidFill>
                <a:latin typeface="Arial"/>
                <a:ea typeface="Arial"/>
                <a:cs typeface="Arial"/>
                <a:sym typeface="Arial"/>
              </a:rPr>
              <a:t>kültürün</a:t>
            </a:r>
            <a:r>
              <a:rPr lang="en-US" sz="1600" b="1" dirty="0">
                <a:solidFill>
                  <a:srgbClr val="CC0000"/>
                </a:solidFill>
                <a:latin typeface="Arial"/>
                <a:ea typeface="Arial"/>
                <a:cs typeface="Arial"/>
                <a:sym typeface="Arial"/>
              </a:rPr>
              <a:t> </a:t>
            </a:r>
            <a:r>
              <a:rPr lang="en-US" sz="1600" b="1" dirty="0" err="1">
                <a:solidFill>
                  <a:srgbClr val="CC0000"/>
                </a:solidFill>
                <a:latin typeface="Arial"/>
                <a:ea typeface="Arial"/>
                <a:cs typeface="Arial"/>
                <a:sym typeface="Arial"/>
              </a:rPr>
              <a:t>aktif</a:t>
            </a:r>
            <a:r>
              <a:rPr lang="en-US" sz="1600" b="1" dirty="0">
                <a:solidFill>
                  <a:srgbClr val="CC0000"/>
                </a:solidFill>
                <a:latin typeface="Arial"/>
                <a:ea typeface="Arial"/>
                <a:cs typeface="Arial"/>
                <a:sym typeface="Arial"/>
              </a:rPr>
              <a:t> </a:t>
            </a:r>
            <a:r>
              <a:rPr lang="en-US" sz="1600" b="1" dirty="0" err="1">
                <a:solidFill>
                  <a:srgbClr val="CC0000"/>
                </a:solidFill>
                <a:latin typeface="Arial"/>
                <a:ea typeface="Arial"/>
                <a:cs typeface="Arial"/>
                <a:sym typeface="Arial"/>
              </a:rPr>
              <a:t>bir</a:t>
            </a:r>
            <a:r>
              <a:rPr lang="en-US" sz="1600" b="1" dirty="0">
                <a:solidFill>
                  <a:srgbClr val="CC0000"/>
                </a:solidFill>
                <a:latin typeface="Arial"/>
                <a:ea typeface="Arial"/>
                <a:cs typeface="Arial"/>
                <a:sym typeface="Arial"/>
              </a:rPr>
              <a:t> </a:t>
            </a:r>
            <a:r>
              <a:rPr lang="en-US" sz="1600" b="1" dirty="0" err="1">
                <a:solidFill>
                  <a:srgbClr val="CC0000"/>
                </a:solidFill>
                <a:latin typeface="Arial"/>
                <a:ea typeface="Arial"/>
                <a:cs typeface="Arial"/>
                <a:sym typeface="Arial"/>
              </a:rPr>
              <a:t>öğrenme</a:t>
            </a:r>
            <a:r>
              <a:rPr lang="en-US" sz="1600" b="1" dirty="0">
                <a:solidFill>
                  <a:srgbClr val="CC0000"/>
                </a:solidFill>
                <a:latin typeface="Arial"/>
                <a:ea typeface="Arial"/>
                <a:cs typeface="Arial"/>
                <a:sym typeface="Arial"/>
              </a:rPr>
              <a:t> </a:t>
            </a:r>
            <a:r>
              <a:rPr lang="en-US" sz="1600" b="1" dirty="0" err="1">
                <a:solidFill>
                  <a:srgbClr val="CC0000"/>
                </a:solidFill>
                <a:latin typeface="Arial"/>
                <a:ea typeface="Arial"/>
                <a:cs typeface="Arial"/>
                <a:sym typeface="Arial"/>
              </a:rPr>
              <a:t>ortamı</a:t>
            </a:r>
            <a:r>
              <a:rPr lang="en-US" sz="1600" b="1" dirty="0">
                <a:solidFill>
                  <a:srgbClr val="CC0000"/>
                </a:solidFill>
                <a:latin typeface="Arial"/>
                <a:ea typeface="Arial"/>
                <a:cs typeface="Arial"/>
                <a:sym typeface="Arial"/>
              </a:rPr>
              <a:t> </a:t>
            </a:r>
            <a:r>
              <a:rPr lang="en-US" sz="1600" b="1" dirty="0" err="1">
                <a:solidFill>
                  <a:srgbClr val="CC0000"/>
                </a:solidFill>
                <a:latin typeface="Arial"/>
                <a:ea typeface="Arial"/>
                <a:cs typeface="Arial"/>
                <a:sym typeface="Arial"/>
              </a:rPr>
              <a:t>olarak</a:t>
            </a:r>
            <a:r>
              <a:rPr lang="en-US" sz="1600" b="1" dirty="0">
                <a:solidFill>
                  <a:srgbClr val="CC0000"/>
                </a:solidFill>
                <a:latin typeface="Arial"/>
                <a:ea typeface="Arial"/>
                <a:cs typeface="Arial"/>
                <a:sym typeface="Arial"/>
              </a:rPr>
              <a:t> </a:t>
            </a:r>
            <a:r>
              <a:rPr lang="en-US" sz="1600" b="1" dirty="0" err="1">
                <a:solidFill>
                  <a:srgbClr val="CC0000"/>
                </a:solidFill>
                <a:latin typeface="Arial"/>
                <a:ea typeface="Arial"/>
                <a:cs typeface="Arial"/>
                <a:sym typeface="Arial"/>
              </a:rPr>
              <a:t>tanımlamak</a:t>
            </a:r>
            <a:r>
              <a:rPr lang="en-US" sz="1600" b="1" dirty="0">
                <a:solidFill>
                  <a:srgbClr val="CC0000"/>
                </a:solidFill>
                <a:latin typeface="Arial"/>
                <a:ea typeface="Arial"/>
                <a:cs typeface="Arial"/>
                <a:sym typeface="Arial"/>
              </a:rPr>
              <a:t>, </a:t>
            </a:r>
            <a:r>
              <a:rPr lang="en-US" sz="1600" b="1" dirty="0" err="1">
                <a:solidFill>
                  <a:srgbClr val="CC0000"/>
                </a:solidFill>
                <a:latin typeface="Arial"/>
                <a:ea typeface="Arial"/>
                <a:cs typeface="Arial"/>
                <a:sym typeface="Arial"/>
              </a:rPr>
              <a:t>aynı</a:t>
            </a:r>
            <a:r>
              <a:rPr lang="en-US" sz="1600" b="1" dirty="0">
                <a:solidFill>
                  <a:srgbClr val="CC0000"/>
                </a:solidFill>
                <a:latin typeface="Arial"/>
                <a:ea typeface="Arial"/>
                <a:cs typeface="Arial"/>
                <a:sym typeface="Arial"/>
              </a:rPr>
              <a:t> </a:t>
            </a:r>
            <a:r>
              <a:rPr lang="en-US" sz="1600" b="1" dirty="0" err="1">
                <a:solidFill>
                  <a:srgbClr val="CC0000"/>
                </a:solidFill>
                <a:latin typeface="Arial"/>
                <a:ea typeface="Arial"/>
                <a:cs typeface="Arial"/>
                <a:sym typeface="Arial"/>
              </a:rPr>
              <a:t>zamanda</a:t>
            </a:r>
            <a:r>
              <a:rPr lang="en-US" sz="1600" b="1" dirty="0">
                <a:solidFill>
                  <a:srgbClr val="CC0000"/>
                </a:solidFill>
                <a:latin typeface="Arial"/>
                <a:ea typeface="Arial"/>
                <a:cs typeface="Arial"/>
                <a:sym typeface="Arial"/>
              </a:rPr>
              <a:t> </a:t>
            </a:r>
            <a:r>
              <a:rPr lang="en-US" sz="1600" b="1" dirty="0" err="1">
                <a:solidFill>
                  <a:srgbClr val="CC0000"/>
                </a:solidFill>
                <a:latin typeface="Arial"/>
                <a:ea typeface="Arial"/>
                <a:cs typeface="Arial"/>
                <a:sym typeface="Arial"/>
              </a:rPr>
              <a:t>mevcut</a:t>
            </a:r>
            <a:r>
              <a:rPr lang="en-US" sz="1600" b="1" dirty="0">
                <a:solidFill>
                  <a:srgbClr val="CC0000"/>
                </a:solidFill>
                <a:latin typeface="Arial"/>
                <a:ea typeface="Arial"/>
                <a:cs typeface="Arial"/>
                <a:sym typeface="Arial"/>
              </a:rPr>
              <a:t> flora </a:t>
            </a:r>
            <a:r>
              <a:rPr lang="en-US" sz="1600" b="1" dirty="0" err="1">
                <a:solidFill>
                  <a:srgbClr val="CC0000"/>
                </a:solidFill>
                <a:latin typeface="Arial"/>
                <a:ea typeface="Arial"/>
                <a:cs typeface="Arial"/>
                <a:sym typeface="Arial"/>
              </a:rPr>
              <a:t>ve</a:t>
            </a:r>
            <a:r>
              <a:rPr lang="en-US" sz="1600" b="1" dirty="0">
                <a:solidFill>
                  <a:srgbClr val="CC0000"/>
                </a:solidFill>
                <a:latin typeface="Arial"/>
                <a:ea typeface="Arial"/>
                <a:cs typeface="Arial"/>
                <a:sym typeface="Arial"/>
              </a:rPr>
              <a:t> </a:t>
            </a:r>
            <a:r>
              <a:rPr lang="en-US" sz="1600" b="1" dirty="0" err="1">
                <a:solidFill>
                  <a:srgbClr val="CC0000"/>
                </a:solidFill>
                <a:latin typeface="Arial"/>
                <a:ea typeface="Arial"/>
                <a:cs typeface="Arial"/>
                <a:sym typeface="Arial"/>
              </a:rPr>
              <a:t>faunasını</a:t>
            </a:r>
            <a:r>
              <a:rPr lang="en-US" sz="1600" b="1" dirty="0">
                <a:solidFill>
                  <a:srgbClr val="CC0000"/>
                </a:solidFill>
                <a:latin typeface="Arial"/>
                <a:ea typeface="Arial"/>
                <a:cs typeface="Arial"/>
                <a:sym typeface="Arial"/>
              </a:rPr>
              <a:t> </a:t>
            </a:r>
            <a:r>
              <a:rPr lang="en-US" sz="1600" b="1" dirty="0" err="1">
                <a:solidFill>
                  <a:srgbClr val="CC0000"/>
                </a:solidFill>
                <a:latin typeface="Arial"/>
                <a:ea typeface="Arial"/>
                <a:cs typeface="Arial"/>
                <a:sym typeface="Arial"/>
              </a:rPr>
              <a:t>koruyarak</a:t>
            </a:r>
            <a:r>
              <a:rPr lang="en-US" sz="1600" b="1" dirty="0">
                <a:solidFill>
                  <a:srgbClr val="CC0000"/>
                </a:solidFill>
                <a:latin typeface="Arial"/>
                <a:ea typeface="Arial"/>
                <a:cs typeface="Arial"/>
                <a:sym typeface="Arial"/>
              </a:rPr>
              <a:t> </a:t>
            </a:r>
            <a:r>
              <a:rPr lang="en-US" sz="1600" b="1" dirty="0" err="1">
                <a:solidFill>
                  <a:srgbClr val="CC0000"/>
                </a:solidFill>
                <a:latin typeface="Arial"/>
                <a:ea typeface="Arial"/>
                <a:cs typeface="Arial"/>
                <a:sym typeface="Arial"/>
              </a:rPr>
              <a:t>iyleştirmek</a:t>
            </a:r>
            <a:r>
              <a:rPr lang="en-US" sz="1600" b="1" dirty="0">
                <a:solidFill>
                  <a:srgbClr val="CC0000"/>
                </a:solidFill>
                <a:latin typeface="Arial"/>
                <a:ea typeface="Arial"/>
                <a:cs typeface="Arial"/>
                <a:sym typeface="Arial"/>
              </a:rPr>
              <a:t>, </a:t>
            </a:r>
            <a:r>
              <a:rPr lang="en-US" sz="1600" b="1" dirty="0" err="1">
                <a:solidFill>
                  <a:srgbClr val="CC0000"/>
                </a:solidFill>
                <a:latin typeface="Arial"/>
                <a:ea typeface="Arial"/>
                <a:cs typeface="Arial"/>
                <a:sym typeface="Arial"/>
              </a:rPr>
              <a:t>Koruma</a:t>
            </a:r>
            <a:r>
              <a:rPr lang="en-US" sz="1600" b="1" dirty="0">
                <a:solidFill>
                  <a:srgbClr val="CC0000"/>
                </a:solidFill>
                <a:latin typeface="Arial"/>
                <a:ea typeface="Arial"/>
                <a:cs typeface="Arial"/>
                <a:sym typeface="Arial"/>
              </a:rPr>
              <a:t> </a:t>
            </a:r>
            <a:r>
              <a:rPr lang="en-US" sz="1600" b="1" dirty="0" err="1">
                <a:solidFill>
                  <a:srgbClr val="CC0000"/>
                </a:solidFill>
                <a:latin typeface="Arial"/>
                <a:ea typeface="Arial"/>
                <a:cs typeface="Arial"/>
                <a:sym typeface="Arial"/>
              </a:rPr>
              <a:t>Amaçlı</a:t>
            </a:r>
            <a:r>
              <a:rPr lang="en-US" sz="1600" b="1" dirty="0">
                <a:solidFill>
                  <a:srgbClr val="CC0000"/>
                </a:solidFill>
                <a:latin typeface="Arial"/>
                <a:ea typeface="Arial"/>
                <a:cs typeface="Arial"/>
                <a:sym typeface="Arial"/>
              </a:rPr>
              <a:t> </a:t>
            </a:r>
            <a:r>
              <a:rPr lang="en-US" sz="1600" b="1" dirty="0" err="1">
                <a:solidFill>
                  <a:srgbClr val="CC0000"/>
                </a:solidFill>
                <a:latin typeface="Arial"/>
                <a:ea typeface="Arial"/>
                <a:cs typeface="Arial"/>
                <a:sym typeface="Arial"/>
              </a:rPr>
              <a:t>İmar</a:t>
            </a:r>
            <a:r>
              <a:rPr lang="en-US" sz="1600" b="1" dirty="0">
                <a:solidFill>
                  <a:srgbClr val="CC0000"/>
                </a:solidFill>
                <a:latin typeface="Arial"/>
                <a:ea typeface="Arial"/>
                <a:cs typeface="Arial"/>
                <a:sym typeface="Arial"/>
              </a:rPr>
              <a:t> </a:t>
            </a:r>
            <a:r>
              <a:rPr lang="en-US" sz="1600" b="1" dirty="0" err="1">
                <a:solidFill>
                  <a:srgbClr val="CC0000"/>
                </a:solidFill>
                <a:latin typeface="Arial"/>
                <a:ea typeface="Arial"/>
                <a:cs typeface="Arial"/>
                <a:sym typeface="Arial"/>
              </a:rPr>
              <a:t>Planının</a:t>
            </a:r>
            <a:r>
              <a:rPr lang="en-US" sz="1600" b="1" dirty="0">
                <a:solidFill>
                  <a:srgbClr val="CC0000"/>
                </a:solidFill>
                <a:latin typeface="Arial"/>
                <a:ea typeface="Arial"/>
                <a:cs typeface="Arial"/>
                <a:sym typeface="Arial"/>
              </a:rPr>
              <a:t> </a:t>
            </a:r>
            <a:r>
              <a:rPr lang="en-US" sz="1600" b="1" dirty="0" err="1">
                <a:solidFill>
                  <a:srgbClr val="CC0000"/>
                </a:solidFill>
                <a:latin typeface="Arial"/>
                <a:ea typeface="Arial"/>
                <a:cs typeface="Arial"/>
                <a:sym typeface="Arial"/>
              </a:rPr>
              <a:t>temel</a:t>
            </a:r>
            <a:r>
              <a:rPr lang="en-US" sz="1600" b="1" dirty="0">
                <a:solidFill>
                  <a:srgbClr val="CC0000"/>
                </a:solidFill>
                <a:latin typeface="Arial"/>
                <a:ea typeface="Arial"/>
                <a:cs typeface="Arial"/>
                <a:sym typeface="Arial"/>
              </a:rPr>
              <a:t> </a:t>
            </a:r>
            <a:r>
              <a:rPr lang="en-US" sz="1600" b="1" dirty="0" err="1">
                <a:solidFill>
                  <a:srgbClr val="CC0000"/>
                </a:solidFill>
                <a:latin typeface="Arial"/>
                <a:ea typeface="Arial"/>
                <a:cs typeface="Arial"/>
                <a:sym typeface="Arial"/>
              </a:rPr>
              <a:t>vizyonu</a:t>
            </a:r>
            <a:r>
              <a:rPr lang="en-US" sz="1600" b="1" dirty="0">
                <a:solidFill>
                  <a:srgbClr val="CC0000"/>
                </a:solidFill>
                <a:latin typeface="Arial"/>
                <a:ea typeface="Arial"/>
                <a:cs typeface="Arial"/>
                <a:sym typeface="Arial"/>
              </a:rPr>
              <a:t> </a:t>
            </a:r>
            <a:r>
              <a:rPr lang="en-US" sz="1600" b="1" dirty="0" err="1">
                <a:solidFill>
                  <a:srgbClr val="CC0000"/>
                </a:solidFill>
                <a:latin typeface="Arial"/>
                <a:ea typeface="Arial"/>
                <a:cs typeface="Arial"/>
                <a:sym typeface="Arial"/>
              </a:rPr>
              <a:t>ve</a:t>
            </a:r>
            <a:r>
              <a:rPr lang="en-US" sz="1600" b="1" dirty="0">
                <a:solidFill>
                  <a:srgbClr val="CC0000"/>
                </a:solidFill>
                <a:latin typeface="Arial"/>
                <a:ea typeface="Arial"/>
                <a:cs typeface="Arial"/>
                <a:sym typeface="Arial"/>
              </a:rPr>
              <a:t> </a:t>
            </a:r>
            <a:r>
              <a:rPr lang="en-US" sz="1600" b="1" dirty="0" err="1">
                <a:solidFill>
                  <a:srgbClr val="CC0000"/>
                </a:solidFill>
                <a:latin typeface="Arial"/>
                <a:ea typeface="Arial"/>
                <a:cs typeface="Arial"/>
                <a:sym typeface="Arial"/>
              </a:rPr>
              <a:t>Kültürpark</a:t>
            </a:r>
            <a:r>
              <a:rPr lang="en-US" sz="1600" b="1" dirty="0">
                <a:solidFill>
                  <a:srgbClr val="CC0000"/>
                </a:solidFill>
                <a:latin typeface="Arial"/>
                <a:ea typeface="Arial"/>
                <a:cs typeface="Arial"/>
                <a:sym typeface="Arial"/>
              </a:rPr>
              <a:t> </a:t>
            </a:r>
            <a:r>
              <a:rPr lang="en-US" sz="1600" b="1" dirty="0" err="1">
                <a:solidFill>
                  <a:srgbClr val="CC0000"/>
                </a:solidFill>
                <a:latin typeface="Arial"/>
                <a:ea typeface="Arial"/>
                <a:cs typeface="Arial"/>
                <a:sym typeface="Arial"/>
              </a:rPr>
              <a:t>Kimliği</a:t>
            </a:r>
            <a:r>
              <a:rPr lang="en-US" sz="1600" b="1" dirty="0">
                <a:solidFill>
                  <a:srgbClr val="CC0000"/>
                </a:solidFill>
                <a:latin typeface="Arial"/>
                <a:ea typeface="Arial"/>
                <a:cs typeface="Arial"/>
                <a:sym typeface="Arial"/>
              </a:rPr>
              <a:t> </a:t>
            </a:r>
            <a:r>
              <a:rPr lang="en-US" sz="1600" b="1" dirty="0" err="1">
                <a:solidFill>
                  <a:srgbClr val="CC0000"/>
                </a:solidFill>
                <a:latin typeface="Arial"/>
                <a:ea typeface="Arial"/>
                <a:cs typeface="Arial"/>
                <a:sym typeface="Arial"/>
              </a:rPr>
              <a:t>olarak</a:t>
            </a:r>
            <a:r>
              <a:rPr lang="en-US" sz="1600" b="1" dirty="0">
                <a:solidFill>
                  <a:srgbClr val="CC0000"/>
                </a:solidFill>
                <a:latin typeface="Arial"/>
                <a:ea typeface="Arial"/>
                <a:cs typeface="Arial"/>
                <a:sym typeface="Arial"/>
              </a:rPr>
              <a:t> </a:t>
            </a:r>
            <a:r>
              <a:rPr lang="en-US" sz="1600" b="1" dirty="0" err="1">
                <a:solidFill>
                  <a:srgbClr val="CC0000"/>
                </a:solidFill>
                <a:latin typeface="Arial"/>
                <a:ea typeface="Arial"/>
                <a:cs typeface="Arial"/>
                <a:sym typeface="Arial"/>
              </a:rPr>
              <a:t>kabul</a:t>
            </a:r>
            <a:r>
              <a:rPr lang="en-US" sz="1600" b="1" dirty="0">
                <a:solidFill>
                  <a:srgbClr val="CC0000"/>
                </a:solidFill>
                <a:latin typeface="Arial"/>
                <a:ea typeface="Arial"/>
                <a:cs typeface="Arial"/>
                <a:sym typeface="Arial"/>
              </a:rPr>
              <a:t> </a:t>
            </a:r>
            <a:r>
              <a:rPr lang="en-US" sz="1600" b="1" dirty="0" err="1">
                <a:solidFill>
                  <a:srgbClr val="CC0000"/>
                </a:solidFill>
                <a:latin typeface="Arial"/>
                <a:ea typeface="Arial"/>
                <a:cs typeface="Arial"/>
                <a:sym typeface="Arial"/>
              </a:rPr>
              <a:t>edilmektedir</a:t>
            </a:r>
            <a:r>
              <a:rPr lang="en-US" sz="1600" b="1" dirty="0">
                <a:solidFill>
                  <a:srgbClr val="CC0000"/>
                </a:solidFill>
                <a:latin typeface="Arial"/>
                <a:ea typeface="Arial"/>
                <a:cs typeface="Arial"/>
                <a:sym typeface="Arial"/>
              </a:rPr>
              <a:t>. </a:t>
            </a:r>
            <a:endParaRPr lang="en-US" sz="1600" dirty="0"/>
          </a:p>
        </p:txBody>
      </p:sp>
    </p:spTree>
    <p:extLst>
      <p:ext uri="{BB962C8B-B14F-4D97-AF65-F5344CB8AC3E}">
        <p14:creationId xmlns:p14="http://schemas.microsoft.com/office/powerpoint/2010/main" val="216273582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219200" y="6405568"/>
            <a:ext cx="11468100" cy="452432"/>
          </a:xfrm>
          <a:prstGeom prst="rect">
            <a:avLst/>
          </a:prstGeom>
        </p:spPr>
        <p:txBody>
          <a:bodyPr wrap="square">
            <a:spAutoFit/>
          </a:bodyPr>
          <a:lstStyle/>
          <a:p>
            <a:pPr>
              <a:lnSpc>
                <a:spcPct val="130000"/>
              </a:lnSpc>
              <a:spcAft>
                <a:spcPts val="0"/>
              </a:spcAft>
            </a:pPr>
            <a:r>
              <a:rPr lang="tr-TR" b="1" dirty="0">
                <a:latin typeface="Verdana" panose="020B0604030504040204" pitchFamily="34" charset="0"/>
                <a:ea typeface="Times New Roman" panose="02020603050405020304" pitchFamily="18" charset="0"/>
                <a:cs typeface="Arial" panose="020B0604020202020204" pitchFamily="34" charset="0"/>
              </a:rPr>
              <a:t>TÜRK MÜHENDİS VE MİMAR ODALARI BİRLİĞİİZMİR İL KOORDİNASYON KURULU</a:t>
            </a:r>
            <a:endParaRPr lang="tr-TR" sz="2800" dirty="0">
              <a:effectLst/>
              <a:latin typeface="Times New Roman" panose="02020603050405020304" pitchFamily="18" charset="0"/>
              <a:ea typeface="Times New Roman" panose="02020603050405020304" pitchFamily="18" charset="0"/>
            </a:endParaRPr>
          </a:p>
        </p:txBody>
      </p:sp>
      <p:pic>
        <p:nvPicPr>
          <p:cNvPr id="5" name="Resim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69372" y="109532"/>
            <a:ext cx="1312545" cy="685800"/>
          </a:xfrm>
          <a:prstGeom prst="rect">
            <a:avLst/>
          </a:prstGeom>
          <a:noFill/>
          <a:ln>
            <a:noFill/>
          </a:ln>
        </p:spPr>
      </p:pic>
      <p:sp>
        <p:nvSpPr>
          <p:cNvPr id="6" name="Dikdörtgen 5"/>
          <p:cNvSpPr/>
          <p:nvPr/>
        </p:nvSpPr>
        <p:spPr>
          <a:xfrm>
            <a:off x="1060006" y="445909"/>
            <a:ext cx="9358859" cy="368755"/>
          </a:xfrm>
          <a:prstGeom prst="rect">
            <a:avLst/>
          </a:prstGeom>
        </p:spPr>
        <p:txBody>
          <a:bodyPr wrap="square">
            <a:spAutoFit/>
          </a:bodyPr>
          <a:lstStyle/>
          <a:p>
            <a:pPr lvl="0" algn="just">
              <a:lnSpc>
                <a:spcPct val="107000"/>
              </a:lnSpc>
              <a:spcAft>
                <a:spcPts val="800"/>
              </a:spcAft>
              <a:tabLst>
                <a:tab pos="450215" algn="l"/>
              </a:tabLst>
            </a:pPr>
            <a:r>
              <a:rPr lang="tr-TR" b="1" u="sng" dirty="0">
                <a:latin typeface="Times New Roman" panose="02020603050405020304" pitchFamily="18" charset="0"/>
                <a:ea typeface="Times New Roman" panose="02020603050405020304" pitchFamily="18" charset="0"/>
              </a:rPr>
              <a:t>TEMEL KULLANIM KARARLARINA VE YÖNETİME DAİR BEKLENTİLER</a:t>
            </a:r>
            <a:endParaRPr lang="tr-TR" b="1" u="sng" dirty="0">
              <a:effectLst/>
              <a:latin typeface="Times New Roman" panose="02020603050405020304" pitchFamily="18" charset="0"/>
              <a:ea typeface="Times New Roman" panose="02020603050405020304" pitchFamily="18" charset="0"/>
            </a:endParaRPr>
          </a:p>
        </p:txBody>
      </p:sp>
      <p:sp>
        <p:nvSpPr>
          <p:cNvPr id="7" name="Dikdörtgen 6"/>
          <p:cNvSpPr/>
          <p:nvPr/>
        </p:nvSpPr>
        <p:spPr>
          <a:xfrm>
            <a:off x="1110302" y="1132019"/>
            <a:ext cx="10342929" cy="729430"/>
          </a:xfrm>
          <a:prstGeom prst="rect">
            <a:avLst/>
          </a:prstGeom>
        </p:spPr>
        <p:txBody>
          <a:bodyPr wrap="square">
            <a:spAutoFit/>
          </a:bodyPr>
          <a:lstStyle/>
          <a:p>
            <a:pPr lvl="0" algn="just">
              <a:lnSpc>
                <a:spcPct val="115000"/>
              </a:lnSpc>
              <a:spcAft>
                <a:spcPts val="0"/>
              </a:spcAft>
              <a:tabLst>
                <a:tab pos="450215" algn="l"/>
              </a:tabLst>
            </a:pPr>
            <a:r>
              <a:rPr lang="tr-TR" dirty="0">
                <a:solidFill>
                  <a:srgbClr val="000000"/>
                </a:solidFill>
                <a:latin typeface="Times New Roman" panose="02020603050405020304" pitchFamily="18" charset="0"/>
                <a:ea typeface="Calibri" panose="020F0502020204030204" pitchFamily="34" charset="0"/>
              </a:rPr>
              <a:t>2. Alanda yer alacak ve alamayacak arazi kullanım türleri ve fonksiyonlarının alanın nitelikleri dikkate alınarak kesin olarak belirlenmesi ve arazi kullanım türlerine ilişkin açıklayıcı plan notlarının oluşturulması,</a:t>
            </a:r>
            <a:endParaRPr lang="tr-TR" dirty="0">
              <a:effectLst/>
              <a:latin typeface="Times New Roman" panose="02020603050405020304" pitchFamily="18" charset="0"/>
              <a:ea typeface="Times New Roman" panose="02020603050405020304" pitchFamily="18" charset="0"/>
            </a:endParaRPr>
          </a:p>
        </p:txBody>
      </p:sp>
      <p:sp>
        <p:nvSpPr>
          <p:cNvPr id="2" name="Dikdörtgen 1"/>
          <p:cNvSpPr/>
          <p:nvPr/>
        </p:nvSpPr>
        <p:spPr>
          <a:xfrm>
            <a:off x="1060006" y="1916726"/>
            <a:ext cx="10443522" cy="1094210"/>
          </a:xfrm>
          <a:prstGeom prst="rect">
            <a:avLst/>
          </a:prstGeom>
        </p:spPr>
        <p:txBody>
          <a:bodyPr wrap="square">
            <a:spAutoFit/>
          </a:bodyPr>
          <a:lstStyle/>
          <a:p>
            <a:pPr lvl="0">
              <a:lnSpc>
                <a:spcPct val="93000"/>
              </a:lnSpc>
              <a:spcBef>
                <a:spcPts val="1400"/>
              </a:spcBef>
              <a:buClr>
                <a:srgbClr val="C00000"/>
              </a:buClr>
              <a:buSzPts val="1600"/>
            </a:pPr>
            <a:r>
              <a:rPr lang="en-US" sz="1400" b="1" dirty="0">
                <a:solidFill>
                  <a:srgbClr val="C00000"/>
                </a:solidFill>
                <a:latin typeface="Arial"/>
                <a:ea typeface="Arial"/>
                <a:cs typeface="Arial"/>
                <a:sym typeface="Arial"/>
              </a:rPr>
              <a:t>KULLANIM KARARI: </a:t>
            </a:r>
            <a:r>
              <a:rPr lang="en-US" sz="1400" b="1" dirty="0" err="1">
                <a:solidFill>
                  <a:srgbClr val="C00000"/>
                </a:solidFill>
                <a:latin typeface="Arial"/>
                <a:ea typeface="Arial"/>
                <a:cs typeface="Arial"/>
                <a:sym typeface="Arial"/>
              </a:rPr>
              <a:t>Üst</a:t>
            </a:r>
            <a:r>
              <a:rPr lang="en-US" sz="1400" b="1" dirty="0">
                <a:solidFill>
                  <a:srgbClr val="C00000"/>
                </a:solidFill>
                <a:latin typeface="Arial"/>
                <a:ea typeface="Arial"/>
                <a:cs typeface="Arial"/>
                <a:sym typeface="Arial"/>
              </a:rPr>
              <a:t> </a:t>
            </a:r>
            <a:r>
              <a:rPr lang="en-US" sz="1400" b="1" dirty="0" err="1">
                <a:solidFill>
                  <a:srgbClr val="C00000"/>
                </a:solidFill>
                <a:latin typeface="Arial"/>
                <a:ea typeface="Arial"/>
                <a:cs typeface="Arial"/>
                <a:sym typeface="Arial"/>
              </a:rPr>
              <a:t>ölçekli</a:t>
            </a:r>
            <a:r>
              <a:rPr lang="en-US" sz="1400" b="1" dirty="0">
                <a:solidFill>
                  <a:srgbClr val="C00000"/>
                </a:solidFill>
                <a:latin typeface="Arial"/>
                <a:ea typeface="Arial"/>
                <a:cs typeface="Arial"/>
                <a:sym typeface="Arial"/>
              </a:rPr>
              <a:t> plan </a:t>
            </a:r>
            <a:r>
              <a:rPr lang="en-US" sz="1400" b="1" dirty="0" err="1">
                <a:solidFill>
                  <a:srgbClr val="C00000"/>
                </a:solidFill>
                <a:latin typeface="Arial"/>
                <a:ea typeface="Arial"/>
                <a:cs typeface="Arial"/>
                <a:sym typeface="Arial"/>
              </a:rPr>
              <a:t>kararları</a:t>
            </a:r>
            <a:r>
              <a:rPr lang="en-US" sz="1400" b="1" dirty="0">
                <a:solidFill>
                  <a:srgbClr val="C00000"/>
                </a:solidFill>
                <a:latin typeface="Arial"/>
                <a:ea typeface="Arial"/>
                <a:cs typeface="Arial"/>
                <a:sym typeface="Arial"/>
              </a:rPr>
              <a:t> </a:t>
            </a:r>
            <a:r>
              <a:rPr lang="en-US" sz="1400" b="1" dirty="0" err="1">
                <a:solidFill>
                  <a:srgbClr val="C00000"/>
                </a:solidFill>
                <a:latin typeface="Arial"/>
                <a:ea typeface="Arial"/>
                <a:cs typeface="Arial"/>
                <a:sym typeface="Arial"/>
              </a:rPr>
              <a:t>doğrultusunda</a:t>
            </a:r>
            <a:r>
              <a:rPr lang="en-US" sz="1400" b="1" dirty="0">
                <a:solidFill>
                  <a:srgbClr val="C00000"/>
                </a:solidFill>
                <a:latin typeface="Arial"/>
                <a:ea typeface="Arial"/>
                <a:cs typeface="Arial"/>
                <a:sym typeface="Arial"/>
              </a:rPr>
              <a:t> «</a:t>
            </a:r>
            <a:r>
              <a:rPr lang="en-US" sz="1400" b="1" dirty="0" err="1">
                <a:solidFill>
                  <a:srgbClr val="C00000"/>
                </a:solidFill>
                <a:latin typeface="Arial"/>
                <a:ea typeface="Arial"/>
                <a:cs typeface="Arial"/>
                <a:sym typeface="Arial"/>
              </a:rPr>
              <a:t>Fuar</a:t>
            </a:r>
            <a:r>
              <a:rPr lang="en-US" sz="1400" b="1" dirty="0">
                <a:solidFill>
                  <a:srgbClr val="C00000"/>
                </a:solidFill>
                <a:latin typeface="Arial"/>
                <a:ea typeface="Arial"/>
                <a:cs typeface="Arial"/>
                <a:sym typeface="Arial"/>
              </a:rPr>
              <a:t>, </a:t>
            </a:r>
            <a:r>
              <a:rPr lang="en-US" sz="1400" b="1" dirty="0" err="1">
                <a:solidFill>
                  <a:srgbClr val="C00000"/>
                </a:solidFill>
                <a:latin typeface="Arial"/>
                <a:ea typeface="Arial"/>
                <a:cs typeface="Arial"/>
                <a:sym typeface="Arial"/>
              </a:rPr>
              <a:t>Panayır</a:t>
            </a:r>
            <a:r>
              <a:rPr lang="en-US" sz="1400" b="1" dirty="0">
                <a:solidFill>
                  <a:srgbClr val="C00000"/>
                </a:solidFill>
                <a:latin typeface="Arial"/>
                <a:ea typeface="Arial"/>
                <a:cs typeface="Arial"/>
                <a:sym typeface="Arial"/>
              </a:rPr>
              <a:t> </a:t>
            </a:r>
            <a:r>
              <a:rPr lang="en-US" sz="1400" b="1" dirty="0" err="1">
                <a:solidFill>
                  <a:srgbClr val="C00000"/>
                </a:solidFill>
                <a:latin typeface="Arial"/>
                <a:ea typeface="Arial"/>
                <a:cs typeface="Arial"/>
                <a:sym typeface="Arial"/>
              </a:rPr>
              <a:t>ve</a:t>
            </a:r>
            <a:r>
              <a:rPr lang="en-US" sz="1400" b="1" dirty="0">
                <a:solidFill>
                  <a:srgbClr val="C00000"/>
                </a:solidFill>
                <a:latin typeface="Arial"/>
                <a:ea typeface="Arial"/>
                <a:cs typeface="Arial"/>
                <a:sym typeface="Arial"/>
              </a:rPr>
              <a:t> Festival Alanı» </a:t>
            </a:r>
            <a:r>
              <a:rPr lang="en-US" sz="1400" b="1" dirty="0" err="1">
                <a:solidFill>
                  <a:srgbClr val="C00000"/>
                </a:solidFill>
                <a:latin typeface="Arial"/>
                <a:ea typeface="Arial"/>
                <a:cs typeface="Arial"/>
                <a:sym typeface="Arial"/>
              </a:rPr>
              <a:t>olarak</a:t>
            </a:r>
            <a:r>
              <a:rPr lang="en-US" sz="1400" b="1" dirty="0">
                <a:solidFill>
                  <a:srgbClr val="C00000"/>
                </a:solidFill>
                <a:latin typeface="Arial"/>
                <a:ea typeface="Arial"/>
                <a:cs typeface="Arial"/>
                <a:sym typeface="Arial"/>
              </a:rPr>
              <a:t> </a:t>
            </a:r>
            <a:r>
              <a:rPr lang="en-US" sz="1400" b="1" dirty="0" err="1">
                <a:solidFill>
                  <a:srgbClr val="C00000"/>
                </a:solidFill>
                <a:latin typeface="Arial"/>
                <a:ea typeface="Arial"/>
                <a:cs typeface="Arial"/>
                <a:sym typeface="Arial"/>
              </a:rPr>
              <a:t>belirlenmiştir</a:t>
            </a:r>
            <a:r>
              <a:rPr lang="en-US" sz="1400" b="1" dirty="0">
                <a:solidFill>
                  <a:srgbClr val="C00000"/>
                </a:solidFill>
                <a:latin typeface="Arial"/>
                <a:ea typeface="Arial"/>
                <a:cs typeface="Arial"/>
                <a:sym typeface="Arial"/>
              </a:rPr>
              <a:t>.</a:t>
            </a:r>
            <a:r>
              <a:rPr lang="tr-TR" sz="1400" dirty="0">
                <a:sym typeface="Arial"/>
              </a:rPr>
              <a:t>i</a:t>
            </a:r>
            <a:r>
              <a:rPr lang="en-US" sz="1400" b="1" dirty="0" err="1">
                <a:solidFill>
                  <a:srgbClr val="C00000"/>
                </a:solidFill>
                <a:latin typeface="Arial"/>
                <a:ea typeface="Arial"/>
                <a:cs typeface="Arial"/>
                <a:sym typeface="Arial"/>
              </a:rPr>
              <a:t>Daha</a:t>
            </a:r>
            <a:r>
              <a:rPr lang="en-US" sz="1400" b="1" dirty="0">
                <a:solidFill>
                  <a:srgbClr val="C00000"/>
                </a:solidFill>
                <a:latin typeface="Arial"/>
                <a:ea typeface="Arial"/>
                <a:cs typeface="Arial"/>
                <a:sym typeface="Arial"/>
              </a:rPr>
              <a:t> </a:t>
            </a:r>
            <a:r>
              <a:rPr lang="en-US" sz="1400" b="1" dirty="0" err="1">
                <a:solidFill>
                  <a:srgbClr val="C00000"/>
                </a:solidFill>
                <a:latin typeface="Arial"/>
                <a:ea typeface="Arial"/>
                <a:cs typeface="Arial"/>
                <a:sym typeface="Arial"/>
              </a:rPr>
              <a:t>önceki</a:t>
            </a:r>
            <a:r>
              <a:rPr lang="en-US" sz="1400" b="1" dirty="0">
                <a:solidFill>
                  <a:srgbClr val="C00000"/>
                </a:solidFill>
                <a:latin typeface="Arial"/>
                <a:ea typeface="Arial"/>
                <a:cs typeface="Arial"/>
                <a:sym typeface="Arial"/>
              </a:rPr>
              <a:t> plan </a:t>
            </a:r>
            <a:r>
              <a:rPr lang="en-US" sz="1400" b="1" dirty="0" err="1">
                <a:solidFill>
                  <a:srgbClr val="C00000"/>
                </a:solidFill>
                <a:latin typeface="Arial"/>
                <a:ea typeface="Arial"/>
                <a:cs typeface="Arial"/>
                <a:sym typeface="Arial"/>
              </a:rPr>
              <a:t>notlarında</a:t>
            </a:r>
            <a:r>
              <a:rPr lang="en-US" sz="1400" b="1" dirty="0">
                <a:solidFill>
                  <a:srgbClr val="C00000"/>
                </a:solidFill>
                <a:latin typeface="Arial"/>
                <a:ea typeface="Arial"/>
                <a:cs typeface="Arial"/>
                <a:sym typeface="Arial"/>
              </a:rPr>
              <a:t> da </a:t>
            </a:r>
            <a:r>
              <a:rPr lang="en-US" sz="1400" b="1" dirty="0" err="1">
                <a:solidFill>
                  <a:srgbClr val="C00000"/>
                </a:solidFill>
                <a:latin typeface="Arial"/>
                <a:ea typeface="Arial"/>
                <a:cs typeface="Arial"/>
                <a:sym typeface="Arial"/>
              </a:rPr>
              <a:t>yer</a:t>
            </a:r>
            <a:r>
              <a:rPr lang="en-US" sz="1400" b="1" dirty="0">
                <a:solidFill>
                  <a:srgbClr val="C00000"/>
                </a:solidFill>
                <a:latin typeface="Arial"/>
                <a:ea typeface="Arial"/>
                <a:cs typeface="Arial"/>
                <a:sym typeface="Arial"/>
              </a:rPr>
              <a:t> </a:t>
            </a:r>
            <a:r>
              <a:rPr lang="en-US" sz="1400" b="1" dirty="0" err="1">
                <a:solidFill>
                  <a:srgbClr val="C00000"/>
                </a:solidFill>
                <a:latin typeface="Arial"/>
                <a:ea typeface="Arial"/>
                <a:cs typeface="Arial"/>
                <a:sym typeface="Arial"/>
              </a:rPr>
              <a:t>aldığı</a:t>
            </a:r>
            <a:r>
              <a:rPr lang="en-US" sz="1400" b="1" dirty="0">
                <a:solidFill>
                  <a:srgbClr val="C00000"/>
                </a:solidFill>
                <a:latin typeface="Arial"/>
                <a:ea typeface="Arial"/>
                <a:cs typeface="Arial"/>
                <a:sym typeface="Arial"/>
              </a:rPr>
              <a:t> </a:t>
            </a:r>
            <a:r>
              <a:rPr lang="en-US" sz="1400" b="1" dirty="0" err="1">
                <a:solidFill>
                  <a:srgbClr val="C00000"/>
                </a:solidFill>
                <a:latin typeface="Arial"/>
                <a:ea typeface="Arial"/>
                <a:cs typeface="Arial"/>
                <a:sym typeface="Arial"/>
              </a:rPr>
              <a:t>gibi</a:t>
            </a:r>
            <a:r>
              <a:rPr lang="en-US" sz="1400" b="1" dirty="0">
                <a:solidFill>
                  <a:srgbClr val="C00000"/>
                </a:solidFill>
                <a:latin typeface="Arial"/>
                <a:ea typeface="Arial"/>
                <a:cs typeface="Arial"/>
                <a:sym typeface="Arial"/>
              </a:rPr>
              <a:t>; </a:t>
            </a:r>
            <a:r>
              <a:rPr lang="en-US" sz="1400" b="1" dirty="0" err="1">
                <a:solidFill>
                  <a:srgbClr val="C00000"/>
                </a:solidFill>
                <a:latin typeface="Arial"/>
                <a:ea typeface="Arial"/>
                <a:cs typeface="Arial"/>
                <a:sym typeface="Arial"/>
              </a:rPr>
              <a:t>alanda</a:t>
            </a:r>
            <a:r>
              <a:rPr lang="en-US" sz="1400" b="1" dirty="0">
                <a:solidFill>
                  <a:srgbClr val="C00000"/>
                </a:solidFill>
                <a:latin typeface="Arial"/>
                <a:ea typeface="Arial"/>
                <a:cs typeface="Arial"/>
                <a:sym typeface="Arial"/>
              </a:rPr>
              <a:t> “</a:t>
            </a:r>
            <a:r>
              <a:rPr lang="en-US" sz="1400" b="1" i="1" dirty="0" err="1">
                <a:solidFill>
                  <a:srgbClr val="C00000"/>
                </a:solidFill>
                <a:latin typeface="Arial"/>
                <a:ea typeface="Arial"/>
                <a:cs typeface="Arial"/>
                <a:sym typeface="Arial"/>
              </a:rPr>
              <a:t>Kültür-sanat-spor-eğlence-sosyal</a:t>
            </a:r>
            <a:r>
              <a:rPr lang="en-US" sz="1400" b="1" i="1" dirty="0">
                <a:solidFill>
                  <a:srgbClr val="C00000"/>
                </a:solidFill>
                <a:latin typeface="Arial"/>
                <a:ea typeface="Arial"/>
                <a:cs typeface="Arial"/>
                <a:sym typeface="Arial"/>
              </a:rPr>
              <a:t> </a:t>
            </a:r>
            <a:r>
              <a:rPr lang="en-US" sz="1400" b="1" i="1" dirty="0" err="1">
                <a:solidFill>
                  <a:srgbClr val="C00000"/>
                </a:solidFill>
                <a:latin typeface="Arial"/>
                <a:ea typeface="Arial"/>
                <a:cs typeface="Arial"/>
                <a:sym typeface="Arial"/>
              </a:rPr>
              <a:t>tesisler</a:t>
            </a:r>
            <a:r>
              <a:rPr lang="en-US" sz="1400" b="1" i="1" dirty="0">
                <a:solidFill>
                  <a:srgbClr val="C00000"/>
                </a:solidFill>
                <a:latin typeface="Arial"/>
                <a:ea typeface="Arial"/>
                <a:cs typeface="Arial"/>
                <a:sym typeface="Arial"/>
              </a:rPr>
              <a:t>, </a:t>
            </a:r>
            <a:r>
              <a:rPr lang="en-US" sz="1400" b="1" i="1" dirty="0" err="1">
                <a:solidFill>
                  <a:srgbClr val="C00000"/>
                </a:solidFill>
                <a:latin typeface="Arial"/>
                <a:ea typeface="Arial"/>
                <a:cs typeface="Arial"/>
                <a:sym typeface="Arial"/>
              </a:rPr>
              <a:t>yeşil</a:t>
            </a:r>
            <a:r>
              <a:rPr lang="en-US" sz="1400" b="1" i="1" dirty="0">
                <a:solidFill>
                  <a:srgbClr val="C00000"/>
                </a:solidFill>
                <a:latin typeface="Arial"/>
                <a:ea typeface="Arial"/>
                <a:cs typeface="Arial"/>
                <a:sym typeface="Arial"/>
              </a:rPr>
              <a:t> </a:t>
            </a:r>
            <a:r>
              <a:rPr lang="en-US" sz="1400" b="1" i="1" dirty="0" err="1">
                <a:solidFill>
                  <a:srgbClr val="C00000"/>
                </a:solidFill>
                <a:latin typeface="Arial"/>
                <a:ea typeface="Arial"/>
                <a:cs typeface="Arial"/>
                <a:sym typeface="Arial"/>
              </a:rPr>
              <a:t>alan</a:t>
            </a:r>
            <a:r>
              <a:rPr lang="en-US" sz="1400" b="1" i="1" dirty="0">
                <a:solidFill>
                  <a:srgbClr val="C00000"/>
                </a:solidFill>
                <a:latin typeface="Arial"/>
                <a:ea typeface="Arial"/>
                <a:cs typeface="Arial"/>
                <a:sym typeface="Arial"/>
              </a:rPr>
              <a:t>, </a:t>
            </a:r>
            <a:r>
              <a:rPr lang="en-US" sz="1400" b="1" i="1" dirty="0" err="1">
                <a:solidFill>
                  <a:srgbClr val="C00000"/>
                </a:solidFill>
                <a:latin typeface="Arial"/>
                <a:ea typeface="Arial"/>
                <a:cs typeface="Arial"/>
                <a:sym typeface="Arial"/>
              </a:rPr>
              <a:t>Enternasyonal</a:t>
            </a:r>
            <a:r>
              <a:rPr lang="en-US" sz="1400" b="1" i="1" dirty="0">
                <a:solidFill>
                  <a:srgbClr val="C00000"/>
                </a:solidFill>
                <a:latin typeface="Arial"/>
                <a:ea typeface="Arial"/>
                <a:cs typeface="Arial"/>
                <a:sym typeface="Arial"/>
              </a:rPr>
              <a:t> </a:t>
            </a:r>
            <a:r>
              <a:rPr lang="en-US" sz="1400" b="1" i="1" dirty="0" err="1">
                <a:solidFill>
                  <a:srgbClr val="C00000"/>
                </a:solidFill>
                <a:latin typeface="Arial"/>
                <a:ea typeface="Arial"/>
                <a:cs typeface="Arial"/>
                <a:sym typeface="Arial"/>
              </a:rPr>
              <a:t>Fuar</a:t>
            </a:r>
            <a:r>
              <a:rPr lang="en-US" sz="1400" b="1" i="1" dirty="0">
                <a:solidFill>
                  <a:srgbClr val="C00000"/>
                </a:solidFill>
                <a:latin typeface="Arial"/>
                <a:ea typeface="Arial"/>
                <a:cs typeface="Arial"/>
                <a:sym typeface="Arial"/>
              </a:rPr>
              <a:t> </a:t>
            </a:r>
            <a:r>
              <a:rPr lang="en-US" sz="1400" b="1" i="1" dirty="0" err="1">
                <a:solidFill>
                  <a:srgbClr val="C00000"/>
                </a:solidFill>
                <a:latin typeface="Arial"/>
                <a:ea typeface="Arial"/>
                <a:cs typeface="Arial"/>
                <a:sym typeface="Arial"/>
              </a:rPr>
              <a:t>sergileme</a:t>
            </a:r>
            <a:r>
              <a:rPr lang="en-US" sz="1400" b="1" i="1" dirty="0">
                <a:solidFill>
                  <a:srgbClr val="C00000"/>
                </a:solidFill>
                <a:latin typeface="Arial"/>
                <a:ea typeface="Arial"/>
                <a:cs typeface="Arial"/>
                <a:sym typeface="Arial"/>
              </a:rPr>
              <a:t> </a:t>
            </a:r>
            <a:r>
              <a:rPr lang="en-US" sz="1400" b="1" i="1" dirty="0" err="1">
                <a:solidFill>
                  <a:srgbClr val="C00000"/>
                </a:solidFill>
                <a:latin typeface="Arial"/>
                <a:ea typeface="Arial"/>
                <a:cs typeface="Arial"/>
                <a:sym typeface="Arial"/>
              </a:rPr>
              <a:t>alanlarının</a:t>
            </a:r>
            <a:r>
              <a:rPr lang="en-US" sz="1400" b="1" i="1" dirty="0">
                <a:solidFill>
                  <a:srgbClr val="C00000"/>
                </a:solidFill>
                <a:latin typeface="Arial"/>
                <a:ea typeface="Arial"/>
                <a:cs typeface="Arial"/>
                <a:sym typeface="Arial"/>
              </a:rPr>
              <a:t>” </a:t>
            </a:r>
            <a:r>
              <a:rPr lang="en-US" sz="1400" b="1" dirty="0" err="1">
                <a:solidFill>
                  <a:srgbClr val="C00000"/>
                </a:solidFill>
                <a:latin typeface="Arial"/>
                <a:ea typeface="Arial"/>
                <a:cs typeface="Arial"/>
                <a:sym typeface="Arial"/>
              </a:rPr>
              <a:t>yer</a:t>
            </a:r>
            <a:r>
              <a:rPr lang="en-US" sz="1400" b="1" dirty="0">
                <a:solidFill>
                  <a:srgbClr val="C00000"/>
                </a:solidFill>
                <a:latin typeface="Arial"/>
                <a:ea typeface="Arial"/>
                <a:cs typeface="Arial"/>
                <a:sym typeface="Arial"/>
              </a:rPr>
              <a:t> </a:t>
            </a:r>
            <a:r>
              <a:rPr lang="en-US" sz="1400" b="1" dirty="0" err="1">
                <a:solidFill>
                  <a:srgbClr val="C00000"/>
                </a:solidFill>
                <a:latin typeface="Arial"/>
                <a:ea typeface="Arial"/>
                <a:cs typeface="Arial"/>
                <a:sym typeface="Arial"/>
              </a:rPr>
              <a:t>almasına</a:t>
            </a:r>
            <a:r>
              <a:rPr lang="en-US" sz="1400" b="1" dirty="0">
                <a:solidFill>
                  <a:srgbClr val="C00000"/>
                </a:solidFill>
                <a:latin typeface="Arial"/>
                <a:ea typeface="Arial"/>
                <a:cs typeface="Arial"/>
                <a:sym typeface="Arial"/>
              </a:rPr>
              <a:t> </a:t>
            </a:r>
            <a:r>
              <a:rPr lang="en-US" sz="1400" b="1" dirty="0" err="1">
                <a:solidFill>
                  <a:srgbClr val="C00000"/>
                </a:solidFill>
                <a:latin typeface="Arial"/>
                <a:ea typeface="Arial"/>
                <a:cs typeface="Arial"/>
                <a:sym typeface="Arial"/>
              </a:rPr>
              <a:t>yönelik</a:t>
            </a:r>
            <a:r>
              <a:rPr lang="en-US" sz="1400" b="1" i="1" dirty="0">
                <a:solidFill>
                  <a:srgbClr val="C00000"/>
                </a:solidFill>
                <a:latin typeface="Arial"/>
                <a:ea typeface="Arial"/>
                <a:cs typeface="Arial"/>
                <a:sym typeface="Arial"/>
              </a:rPr>
              <a:t> </a:t>
            </a:r>
            <a:r>
              <a:rPr lang="en-US" sz="1400" b="1" dirty="0">
                <a:solidFill>
                  <a:srgbClr val="C00000"/>
                </a:solidFill>
                <a:latin typeface="Arial"/>
                <a:ea typeface="Arial"/>
                <a:cs typeface="Arial"/>
                <a:sym typeface="Arial"/>
              </a:rPr>
              <a:t>plan </a:t>
            </a:r>
            <a:r>
              <a:rPr lang="en-US" sz="1400" b="1" dirty="0" err="1">
                <a:solidFill>
                  <a:srgbClr val="C00000"/>
                </a:solidFill>
                <a:latin typeface="Arial"/>
                <a:ea typeface="Arial"/>
                <a:cs typeface="Arial"/>
                <a:sym typeface="Arial"/>
              </a:rPr>
              <a:t>notu</a:t>
            </a:r>
            <a:r>
              <a:rPr lang="en-US" sz="1400" b="1" dirty="0">
                <a:solidFill>
                  <a:srgbClr val="C00000"/>
                </a:solidFill>
                <a:latin typeface="Arial"/>
                <a:ea typeface="Arial"/>
                <a:cs typeface="Arial"/>
                <a:sym typeface="Arial"/>
              </a:rPr>
              <a:t> </a:t>
            </a:r>
            <a:r>
              <a:rPr lang="en-US" sz="1400" b="1" dirty="0" err="1">
                <a:solidFill>
                  <a:srgbClr val="C00000"/>
                </a:solidFill>
                <a:latin typeface="Arial"/>
                <a:ea typeface="Arial"/>
                <a:cs typeface="Arial"/>
                <a:sym typeface="Arial"/>
              </a:rPr>
              <a:t>hükümleri</a:t>
            </a:r>
            <a:r>
              <a:rPr lang="en-US" sz="1400" b="1" dirty="0">
                <a:solidFill>
                  <a:srgbClr val="C00000"/>
                </a:solidFill>
                <a:latin typeface="Arial"/>
                <a:ea typeface="Arial"/>
                <a:cs typeface="Arial"/>
                <a:sym typeface="Arial"/>
              </a:rPr>
              <a:t>, </a:t>
            </a:r>
            <a:r>
              <a:rPr lang="en-US" sz="1400" b="1" dirty="0" err="1">
                <a:solidFill>
                  <a:srgbClr val="C00000"/>
                </a:solidFill>
                <a:latin typeface="Arial"/>
                <a:ea typeface="Arial"/>
                <a:cs typeface="Arial"/>
                <a:sym typeface="Arial"/>
              </a:rPr>
              <a:t>öneri</a:t>
            </a:r>
            <a:r>
              <a:rPr lang="en-US" sz="1400" b="1" dirty="0">
                <a:solidFill>
                  <a:srgbClr val="C00000"/>
                </a:solidFill>
                <a:latin typeface="Arial"/>
                <a:ea typeface="Arial"/>
                <a:cs typeface="Arial"/>
                <a:sym typeface="Arial"/>
              </a:rPr>
              <a:t> </a:t>
            </a:r>
            <a:r>
              <a:rPr lang="en-US" sz="1400" b="1" dirty="0" err="1">
                <a:solidFill>
                  <a:srgbClr val="C00000"/>
                </a:solidFill>
                <a:latin typeface="Arial"/>
                <a:ea typeface="Arial"/>
                <a:cs typeface="Arial"/>
                <a:sym typeface="Arial"/>
              </a:rPr>
              <a:t>plana</a:t>
            </a:r>
            <a:r>
              <a:rPr lang="en-US" sz="1400" b="1" dirty="0">
                <a:solidFill>
                  <a:srgbClr val="C00000"/>
                </a:solidFill>
                <a:latin typeface="Arial"/>
                <a:ea typeface="Arial"/>
                <a:cs typeface="Arial"/>
                <a:sym typeface="Arial"/>
              </a:rPr>
              <a:t> da </a:t>
            </a:r>
            <a:r>
              <a:rPr lang="en-US" sz="1400" b="1" dirty="0" err="1">
                <a:solidFill>
                  <a:srgbClr val="C00000"/>
                </a:solidFill>
                <a:latin typeface="Arial"/>
                <a:ea typeface="Arial"/>
                <a:cs typeface="Arial"/>
                <a:sym typeface="Arial"/>
              </a:rPr>
              <a:t>aktarılmış</a:t>
            </a:r>
            <a:r>
              <a:rPr lang="en-US" sz="1400" b="1" dirty="0">
                <a:solidFill>
                  <a:srgbClr val="C00000"/>
                </a:solidFill>
                <a:latin typeface="Arial"/>
                <a:ea typeface="Arial"/>
                <a:cs typeface="Arial"/>
                <a:sym typeface="Arial"/>
              </a:rPr>
              <a:t> </a:t>
            </a:r>
            <a:r>
              <a:rPr lang="en-US" sz="1400" b="1" dirty="0" err="1">
                <a:solidFill>
                  <a:srgbClr val="C00000"/>
                </a:solidFill>
                <a:latin typeface="Arial"/>
                <a:ea typeface="Arial"/>
                <a:cs typeface="Arial"/>
                <a:sym typeface="Arial"/>
              </a:rPr>
              <a:t>olup</a:t>
            </a:r>
            <a:r>
              <a:rPr lang="en-US" sz="1400" b="1" dirty="0">
                <a:solidFill>
                  <a:srgbClr val="C00000"/>
                </a:solidFill>
                <a:latin typeface="Arial"/>
                <a:ea typeface="Arial"/>
                <a:cs typeface="Arial"/>
                <a:sym typeface="Arial"/>
              </a:rPr>
              <a:t>, «</a:t>
            </a:r>
            <a:r>
              <a:rPr lang="en-US" sz="1400" b="1" i="1" dirty="0" err="1">
                <a:solidFill>
                  <a:srgbClr val="C00000"/>
                </a:solidFill>
                <a:latin typeface="Arial"/>
                <a:ea typeface="Arial"/>
                <a:cs typeface="Arial"/>
                <a:sym typeface="Arial"/>
              </a:rPr>
              <a:t>Yeşil</a:t>
            </a:r>
            <a:r>
              <a:rPr lang="en-US" sz="1400" b="1" i="1" dirty="0">
                <a:solidFill>
                  <a:srgbClr val="C00000"/>
                </a:solidFill>
                <a:latin typeface="Arial"/>
                <a:ea typeface="Arial"/>
                <a:cs typeface="Arial"/>
                <a:sym typeface="Arial"/>
              </a:rPr>
              <a:t> </a:t>
            </a:r>
            <a:r>
              <a:rPr lang="en-US" sz="1400" b="1" i="1" dirty="0" err="1">
                <a:solidFill>
                  <a:srgbClr val="C00000"/>
                </a:solidFill>
                <a:latin typeface="Arial"/>
                <a:ea typeface="Arial"/>
                <a:cs typeface="Arial"/>
                <a:sym typeface="Arial"/>
              </a:rPr>
              <a:t>alan</a:t>
            </a:r>
            <a:r>
              <a:rPr lang="en-US" sz="1400" b="1" i="1" dirty="0">
                <a:solidFill>
                  <a:srgbClr val="C00000"/>
                </a:solidFill>
                <a:latin typeface="Arial"/>
                <a:ea typeface="Arial"/>
                <a:cs typeface="Arial"/>
                <a:sym typeface="Arial"/>
              </a:rPr>
              <a:t> </a:t>
            </a:r>
            <a:r>
              <a:rPr lang="en-US" sz="1400" b="1" i="1" dirty="0" err="1">
                <a:solidFill>
                  <a:srgbClr val="C00000"/>
                </a:solidFill>
                <a:latin typeface="Arial"/>
                <a:ea typeface="Arial"/>
                <a:cs typeface="Arial"/>
                <a:sym typeface="Arial"/>
              </a:rPr>
              <a:t>kullanımının</a:t>
            </a:r>
            <a:r>
              <a:rPr lang="en-US" sz="1400" b="1" i="1" dirty="0">
                <a:solidFill>
                  <a:srgbClr val="C00000"/>
                </a:solidFill>
                <a:latin typeface="Arial"/>
                <a:ea typeface="Arial"/>
                <a:cs typeface="Arial"/>
                <a:sym typeface="Arial"/>
              </a:rPr>
              <a:t> </a:t>
            </a:r>
            <a:r>
              <a:rPr lang="en-US" sz="1400" b="1" i="1" dirty="0" err="1">
                <a:solidFill>
                  <a:srgbClr val="C00000"/>
                </a:solidFill>
                <a:latin typeface="Arial"/>
                <a:ea typeface="Arial"/>
                <a:cs typeface="Arial"/>
                <a:sym typeface="Arial"/>
              </a:rPr>
              <a:t>yanı</a:t>
            </a:r>
            <a:r>
              <a:rPr lang="en-US" sz="1400" b="1" i="1" dirty="0">
                <a:solidFill>
                  <a:srgbClr val="C00000"/>
                </a:solidFill>
                <a:latin typeface="Arial"/>
                <a:ea typeface="Arial"/>
                <a:cs typeface="Arial"/>
                <a:sym typeface="Arial"/>
              </a:rPr>
              <a:t> </a:t>
            </a:r>
            <a:r>
              <a:rPr lang="en-US" sz="1400" b="1" i="1" dirty="0" err="1">
                <a:solidFill>
                  <a:srgbClr val="C00000"/>
                </a:solidFill>
                <a:latin typeface="Arial"/>
                <a:ea typeface="Arial"/>
                <a:cs typeface="Arial"/>
                <a:sym typeface="Arial"/>
              </a:rPr>
              <a:t>sıra</a:t>
            </a:r>
            <a:r>
              <a:rPr lang="en-US" sz="1400" b="1" i="1" dirty="0">
                <a:solidFill>
                  <a:srgbClr val="C00000"/>
                </a:solidFill>
                <a:latin typeface="Arial"/>
                <a:ea typeface="Arial"/>
                <a:cs typeface="Arial"/>
                <a:sym typeface="Arial"/>
              </a:rPr>
              <a:t> </a:t>
            </a:r>
            <a:r>
              <a:rPr lang="en-US" sz="1400" b="1" i="1" dirty="0" err="1">
                <a:solidFill>
                  <a:srgbClr val="C00000"/>
                </a:solidFill>
                <a:latin typeface="Arial"/>
                <a:ea typeface="Arial"/>
                <a:cs typeface="Arial"/>
                <a:sym typeface="Arial"/>
              </a:rPr>
              <a:t>kültür</a:t>
            </a:r>
            <a:r>
              <a:rPr lang="en-US" sz="1400" b="1" i="1" dirty="0">
                <a:solidFill>
                  <a:srgbClr val="C00000"/>
                </a:solidFill>
                <a:latin typeface="Arial"/>
                <a:ea typeface="Arial"/>
                <a:cs typeface="Arial"/>
                <a:sym typeface="Arial"/>
              </a:rPr>
              <a:t>, </a:t>
            </a:r>
            <a:r>
              <a:rPr lang="en-US" sz="1400" b="1" i="1" dirty="0" err="1">
                <a:solidFill>
                  <a:srgbClr val="C00000"/>
                </a:solidFill>
                <a:latin typeface="Arial"/>
                <a:ea typeface="Arial"/>
                <a:cs typeface="Arial"/>
                <a:sym typeface="Arial"/>
              </a:rPr>
              <a:t>sanat</a:t>
            </a:r>
            <a:r>
              <a:rPr lang="en-US" sz="1400" b="1" i="1" dirty="0">
                <a:solidFill>
                  <a:srgbClr val="C00000"/>
                </a:solidFill>
                <a:latin typeface="Arial"/>
                <a:ea typeface="Arial"/>
                <a:cs typeface="Arial"/>
                <a:sym typeface="Arial"/>
              </a:rPr>
              <a:t>, </a:t>
            </a:r>
            <a:r>
              <a:rPr lang="en-US" sz="1400" b="1" i="1" dirty="0" err="1">
                <a:solidFill>
                  <a:srgbClr val="C00000"/>
                </a:solidFill>
                <a:latin typeface="Arial"/>
                <a:ea typeface="Arial"/>
                <a:cs typeface="Arial"/>
                <a:sym typeface="Arial"/>
              </a:rPr>
              <a:t>spor</a:t>
            </a:r>
            <a:r>
              <a:rPr lang="en-US" sz="1400" b="1" i="1" dirty="0">
                <a:solidFill>
                  <a:srgbClr val="C00000"/>
                </a:solidFill>
                <a:latin typeface="Arial"/>
                <a:ea typeface="Arial"/>
                <a:cs typeface="Arial"/>
                <a:sym typeface="Arial"/>
              </a:rPr>
              <a:t>, </a:t>
            </a:r>
            <a:r>
              <a:rPr lang="en-US" sz="1400" b="1" i="1" dirty="0" err="1">
                <a:solidFill>
                  <a:srgbClr val="C00000"/>
                </a:solidFill>
                <a:latin typeface="Arial"/>
                <a:ea typeface="Arial"/>
                <a:cs typeface="Arial"/>
                <a:sym typeface="Arial"/>
              </a:rPr>
              <a:t>dinlence</a:t>
            </a:r>
            <a:r>
              <a:rPr lang="en-US" sz="1400" b="1" i="1" dirty="0">
                <a:solidFill>
                  <a:srgbClr val="C00000"/>
                </a:solidFill>
                <a:latin typeface="Arial"/>
                <a:ea typeface="Arial"/>
                <a:cs typeface="Arial"/>
                <a:sym typeface="Arial"/>
              </a:rPr>
              <a:t>, </a:t>
            </a:r>
            <a:r>
              <a:rPr lang="en-US" sz="1400" b="1" i="1" dirty="0" err="1">
                <a:solidFill>
                  <a:srgbClr val="C00000"/>
                </a:solidFill>
                <a:latin typeface="Arial"/>
                <a:ea typeface="Arial"/>
                <a:cs typeface="Arial"/>
                <a:sym typeface="Arial"/>
              </a:rPr>
              <a:t>eğlence</a:t>
            </a:r>
            <a:r>
              <a:rPr lang="en-US" sz="1400" b="1" i="1" dirty="0">
                <a:solidFill>
                  <a:srgbClr val="C00000"/>
                </a:solidFill>
                <a:latin typeface="Arial"/>
                <a:ea typeface="Arial"/>
                <a:cs typeface="Arial"/>
                <a:sym typeface="Arial"/>
              </a:rPr>
              <a:t>, </a:t>
            </a:r>
            <a:r>
              <a:rPr lang="en-US" sz="1400" b="1" i="1" dirty="0" err="1">
                <a:solidFill>
                  <a:srgbClr val="C00000"/>
                </a:solidFill>
                <a:latin typeface="Arial"/>
                <a:ea typeface="Arial"/>
                <a:cs typeface="Arial"/>
                <a:sym typeface="Arial"/>
              </a:rPr>
              <a:t>sosyal</a:t>
            </a:r>
            <a:r>
              <a:rPr lang="en-US" sz="1400" b="1" i="1" dirty="0">
                <a:solidFill>
                  <a:srgbClr val="C00000"/>
                </a:solidFill>
                <a:latin typeface="Arial"/>
                <a:ea typeface="Arial"/>
                <a:cs typeface="Arial"/>
                <a:sym typeface="Arial"/>
              </a:rPr>
              <a:t> </a:t>
            </a:r>
            <a:r>
              <a:rPr lang="en-US" sz="1400" b="1" i="1" dirty="0" err="1">
                <a:solidFill>
                  <a:srgbClr val="C00000"/>
                </a:solidFill>
                <a:latin typeface="Arial"/>
                <a:ea typeface="Arial"/>
                <a:cs typeface="Arial"/>
                <a:sym typeface="Arial"/>
              </a:rPr>
              <a:t>tesis</a:t>
            </a:r>
            <a:r>
              <a:rPr lang="en-US" sz="1400" b="1" i="1" dirty="0">
                <a:solidFill>
                  <a:srgbClr val="C00000"/>
                </a:solidFill>
                <a:latin typeface="Arial"/>
                <a:ea typeface="Arial"/>
                <a:cs typeface="Arial"/>
                <a:sym typeface="Arial"/>
              </a:rPr>
              <a:t>, </a:t>
            </a:r>
            <a:r>
              <a:rPr lang="en-US" sz="1400" b="1" i="1" dirty="0" err="1">
                <a:solidFill>
                  <a:srgbClr val="C00000"/>
                </a:solidFill>
                <a:latin typeface="Arial"/>
                <a:ea typeface="Arial"/>
                <a:cs typeface="Arial"/>
                <a:sym typeface="Arial"/>
              </a:rPr>
              <a:t>Enternasyonal</a:t>
            </a:r>
            <a:r>
              <a:rPr lang="en-US" sz="1400" b="1" i="1" dirty="0">
                <a:solidFill>
                  <a:srgbClr val="C00000"/>
                </a:solidFill>
                <a:latin typeface="Arial"/>
                <a:ea typeface="Arial"/>
                <a:cs typeface="Arial"/>
                <a:sym typeface="Arial"/>
              </a:rPr>
              <a:t> </a:t>
            </a:r>
            <a:r>
              <a:rPr lang="en-US" sz="1400" b="1" i="1" dirty="0" err="1">
                <a:solidFill>
                  <a:srgbClr val="C00000"/>
                </a:solidFill>
                <a:latin typeface="Arial"/>
                <a:ea typeface="Arial"/>
                <a:cs typeface="Arial"/>
                <a:sym typeface="Arial"/>
              </a:rPr>
              <a:t>Fuar</a:t>
            </a:r>
            <a:r>
              <a:rPr lang="en-US" sz="1400" b="1" i="1" dirty="0">
                <a:solidFill>
                  <a:srgbClr val="C00000"/>
                </a:solidFill>
                <a:latin typeface="Arial"/>
                <a:ea typeface="Arial"/>
                <a:cs typeface="Arial"/>
                <a:sym typeface="Arial"/>
              </a:rPr>
              <a:t> </a:t>
            </a:r>
            <a:r>
              <a:rPr lang="en-US" sz="1400" b="1" i="1" dirty="0" err="1">
                <a:solidFill>
                  <a:srgbClr val="C00000"/>
                </a:solidFill>
                <a:latin typeface="Arial"/>
                <a:ea typeface="Arial"/>
                <a:cs typeface="Arial"/>
                <a:sym typeface="Arial"/>
              </a:rPr>
              <a:t>sergileme</a:t>
            </a:r>
            <a:r>
              <a:rPr lang="en-US" sz="1400" b="1" i="1" dirty="0">
                <a:solidFill>
                  <a:srgbClr val="C00000"/>
                </a:solidFill>
                <a:latin typeface="Arial"/>
                <a:ea typeface="Arial"/>
                <a:cs typeface="Arial"/>
                <a:sym typeface="Arial"/>
              </a:rPr>
              <a:t> </a:t>
            </a:r>
            <a:r>
              <a:rPr lang="en-US" sz="1400" b="1" i="1" dirty="0" err="1">
                <a:solidFill>
                  <a:srgbClr val="C00000"/>
                </a:solidFill>
                <a:latin typeface="Arial"/>
                <a:ea typeface="Arial"/>
                <a:cs typeface="Arial"/>
                <a:sym typeface="Arial"/>
              </a:rPr>
              <a:t>alanı</a:t>
            </a:r>
            <a:r>
              <a:rPr lang="en-US" sz="1400" b="1" i="1" dirty="0">
                <a:solidFill>
                  <a:srgbClr val="C00000"/>
                </a:solidFill>
                <a:latin typeface="Arial"/>
                <a:ea typeface="Arial"/>
                <a:cs typeface="Arial"/>
                <a:sym typeface="Arial"/>
              </a:rPr>
              <a:t> </a:t>
            </a:r>
            <a:r>
              <a:rPr lang="en-US" sz="1400" b="1" i="1" dirty="0" err="1">
                <a:solidFill>
                  <a:srgbClr val="C00000"/>
                </a:solidFill>
                <a:latin typeface="Arial"/>
                <a:ea typeface="Arial"/>
                <a:cs typeface="Arial"/>
                <a:sym typeface="Arial"/>
              </a:rPr>
              <a:t>fonksiyonları</a:t>
            </a:r>
            <a:r>
              <a:rPr lang="en-US" sz="1400" b="1" i="1" dirty="0">
                <a:solidFill>
                  <a:srgbClr val="C00000"/>
                </a:solidFill>
                <a:latin typeface="Arial"/>
                <a:ea typeface="Arial"/>
                <a:cs typeface="Arial"/>
                <a:sym typeface="Arial"/>
              </a:rPr>
              <a:t> </a:t>
            </a:r>
            <a:r>
              <a:rPr lang="en-US" sz="1400" b="1" i="1" dirty="0" err="1">
                <a:solidFill>
                  <a:srgbClr val="C00000"/>
                </a:solidFill>
                <a:latin typeface="Arial"/>
                <a:ea typeface="Arial"/>
                <a:cs typeface="Arial"/>
                <a:sym typeface="Arial"/>
              </a:rPr>
              <a:t>yer</a:t>
            </a:r>
            <a:r>
              <a:rPr lang="en-US" sz="1400" b="1" i="1" dirty="0">
                <a:solidFill>
                  <a:srgbClr val="C00000"/>
                </a:solidFill>
                <a:latin typeface="Arial"/>
                <a:ea typeface="Arial"/>
                <a:cs typeface="Arial"/>
                <a:sym typeface="Arial"/>
              </a:rPr>
              <a:t> </a:t>
            </a:r>
            <a:r>
              <a:rPr lang="en-US" sz="1400" b="1" i="1" dirty="0" err="1">
                <a:solidFill>
                  <a:srgbClr val="C00000"/>
                </a:solidFill>
                <a:latin typeface="Arial"/>
                <a:ea typeface="Arial"/>
                <a:cs typeface="Arial"/>
                <a:sym typeface="Arial"/>
              </a:rPr>
              <a:t>alacaktır</a:t>
            </a:r>
            <a:r>
              <a:rPr lang="en-US" sz="1400" b="1" dirty="0">
                <a:solidFill>
                  <a:srgbClr val="C00000"/>
                </a:solidFill>
                <a:latin typeface="Arial"/>
                <a:ea typeface="Arial"/>
                <a:cs typeface="Arial"/>
                <a:sym typeface="Arial"/>
              </a:rPr>
              <a:t>.» </a:t>
            </a:r>
            <a:r>
              <a:rPr lang="en-US" sz="1400" b="1" dirty="0" err="1">
                <a:solidFill>
                  <a:srgbClr val="C00000"/>
                </a:solidFill>
                <a:latin typeface="Arial"/>
                <a:ea typeface="Arial"/>
                <a:cs typeface="Arial"/>
                <a:sym typeface="Arial"/>
              </a:rPr>
              <a:t>şeklinde</a:t>
            </a:r>
            <a:r>
              <a:rPr lang="en-US" sz="1400" b="1" dirty="0">
                <a:solidFill>
                  <a:srgbClr val="C00000"/>
                </a:solidFill>
                <a:latin typeface="Arial"/>
                <a:ea typeface="Arial"/>
                <a:cs typeface="Arial"/>
                <a:sym typeface="Arial"/>
              </a:rPr>
              <a:t> plan </a:t>
            </a:r>
            <a:r>
              <a:rPr lang="en-US" sz="1400" b="1" dirty="0" err="1">
                <a:solidFill>
                  <a:srgbClr val="C00000"/>
                </a:solidFill>
                <a:latin typeface="Arial"/>
                <a:ea typeface="Arial"/>
                <a:cs typeface="Arial"/>
                <a:sym typeface="Arial"/>
              </a:rPr>
              <a:t>notu</a:t>
            </a:r>
            <a:r>
              <a:rPr lang="en-US" sz="1400" b="1" dirty="0">
                <a:solidFill>
                  <a:srgbClr val="C00000"/>
                </a:solidFill>
                <a:latin typeface="Arial"/>
                <a:ea typeface="Arial"/>
                <a:cs typeface="Arial"/>
                <a:sym typeface="Arial"/>
              </a:rPr>
              <a:t> </a:t>
            </a:r>
            <a:r>
              <a:rPr lang="en-US" sz="1400" b="1" dirty="0" err="1">
                <a:solidFill>
                  <a:srgbClr val="C00000"/>
                </a:solidFill>
                <a:latin typeface="Arial"/>
                <a:ea typeface="Arial"/>
                <a:cs typeface="Arial"/>
                <a:sym typeface="Arial"/>
              </a:rPr>
              <a:t>eklenmiştir</a:t>
            </a:r>
            <a:r>
              <a:rPr lang="en-US" sz="1400" b="1" dirty="0">
                <a:solidFill>
                  <a:srgbClr val="C00000"/>
                </a:solidFill>
                <a:latin typeface="Arial"/>
                <a:ea typeface="Arial"/>
                <a:cs typeface="Arial"/>
                <a:sym typeface="Arial"/>
              </a:rPr>
              <a:t>. (Plan </a:t>
            </a:r>
            <a:r>
              <a:rPr lang="en-US" sz="1400" b="1" dirty="0" err="1">
                <a:solidFill>
                  <a:srgbClr val="C00000"/>
                </a:solidFill>
                <a:latin typeface="Arial"/>
                <a:ea typeface="Arial"/>
                <a:cs typeface="Arial"/>
                <a:sym typeface="Arial"/>
              </a:rPr>
              <a:t>Notu</a:t>
            </a:r>
            <a:r>
              <a:rPr lang="en-US" sz="1400" b="1" dirty="0">
                <a:solidFill>
                  <a:srgbClr val="C00000"/>
                </a:solidFill>
                <a:latin typeface="Arial"/>
                <a:ea typeface="Arial"/>
                <a:cs typeface="Arial"/>
                <a:sym typeface="Arial"/>
              </a:rPr>
              <a:t> 2)</a:t>
            </a:r>
            <a:endParaRPr lang="en-US" sz="1400" dirty="0"/>
          </a:p>
        </p:txBody>
      </p:sp>
      <p:sp>
        <p:nvSpPr>
          <p:cNvPr id="12" name="Dikdörtgen 11"/>
          <p:cNvSpPr/>
          <p:nvPr/>
        </p:nvSpPr>
        <p:spPr>
          <a:xfrm>
            <a:off x="1060006" y="3113403"/>
            <a:ext cx="10342928" cy="729430"/>
          </a:xfrm>
          <a:prstGeom prst="rect">
            <a:avLst/>
          </a:prstGeom>
        </p:spPr>
        <p:txBody>
          <a:bodyPr wrap="square">
            <a:spAutoFit/>
          </a:bodyPr>
          <a:lstStyle/>
          <a:p>
            <a:pPr lvl="0" algn="just">
              <a:lnSpc>
                <a:spcPct val="115000"/>
              </a:lnSpc>
              <a:spcAft>
                <a:spcPts val="0"/>
              </a:spcAft>
              <a:tabLst>
                <a:tab pos="450215" algn="l"/>
              </a:tabLst>
            </a:pPr>
            <a:r>
              <a:rPr lang="tr-TR" dirty="0">
                <a:latin typeface="Times New Roman" panose="02020603050405020304" pitchFamily="18" charset="0"/>
                <a:ea typeface="Times New Roman" panose="02020603050405020304" pitchFamily="18" charset="0"/>
              </a:rPr>
              <a:t>3. Kamusal dış mekan ve park özelliğinin korunarak başka kullanımların etkisi, baskısı ve gölgesi altında kalmasının önüne geçilecek kararların koruma amaçlı imar planına işlenmesi,</a:t>
            </a:r>
            <a:endParaRPr lang="tr-TR" dirty="0">
              <a:effectLst/>
              <a:latin typeface="Times New Roman" panose="02020603050405020304" pitchFamily="18" charset="0"/>
              <a:ea typeface="Times New Roman" panose="02020603050405020304" pitchFamily="18" charset="0"/>
            </a:endParaRPr>
          </a:p>
        </p:txBody>
      </p:sp>
      <p:sp>
        <p:nvSpPr>
          <p:cNvPr id="3" name="Dikdörtgen 2"/>
          <p:cNvSpPr/>
          <p:nvPr/>
        </p:nvSpPr>
        <p:spPr>
          <a:xfrm>
            <a:off x="1159686" y="3882263"/>
            <a:ext cx="10244160" cy="292709"/>
          </a:xfrm>
          <a:prstGeom prst="rect">
            <a:avLst/>
          </a:prstGeom>
        </p:spPr>
        <p:txBody>
          <a:bodyPr wrap="square">
            <a:spAutoFit/>
          </a:bodyPr>
          <a:lstStyle/>
          <a:p>
            <a:pPr lvl="0">
              <a:lnSpc>
                <a:spcPct val="93000"/>
              </a:lnSpc>
              <a:spcBef>
                <a:spcPts val="1400"/>
              </a:spcBef>
              <a:buClr>
                <a:srgbClr val="C00000"/>
              </a:buClr>
              <a:buSzPts val="2000"/>
            </a:pPr>
            <a:r>
              <a:rPr lang="en-US" sz="1400" b="1" dirty="0">
                <a:solidFill>
                  <a:srgbClr val="C00000"/>
                </a:solidFill>
                <a:latin typeface="Arial"/>
                <a:ea typeface="Arial"/>
                <a:cs typeface="Arial"/>
                <a:sym typeface="Arial"/>
              </a:rPr>
              <a:t>Talep-2 </a:t>
            </a:r>
            <a:r>
              <a:rPr lang="en-US" sz="1400" b="1" dirty="0" err="1">
                <a:solidFill>
                  <a:srgbClr val="C00000"/>
                </a:solidFill>
                <a:latin typeface="Arial"/>
                <a:ea typeface="Arial"/>
                <a:cs typeface="Arial"/>
                <a:sym typeface="Arial"/>
              </a:rPr>
              <a:t>ile</a:t>
            </a:r>
            <a:r>
              <a:rPr lang="en-US" sz="1400" b="1" dirty="0">
                <a:solidFill>
                  <a:srgbClr val="C00000"/>
                </a:solidFill>
                <a:latin typeface="Arial"/>
                <a:ea typeface="Arial"/>
                <a:cs typeface="Arial"/>
                <a:sym typeface="Arial"/>
              </a:rPr>
              <a:t> </a:t>
            </a:r>
            <a:r>
              <a:rPr lang="en-US" sz="1400" b="1" dirty="0" err="1">
                <a:solidFill>
                  <a:srgbClr val="C00000"/>
                </a:solidFill>
                <a:latin typeface="Arial"/>
                <a:ea typeface="Arial"/>
                <a:cs typeface="Arial"/>
                <a:sym typeface="Arial"/>
              </a:rPr>
              <a:t>benzer</a:t>
            </a:r>
            <a:r>
              <a:rPr lang="en-US" sz="1400" b="1" dirty="0">
                <a:solidFill>
                  <a:srgbClr val="C00000"/>
                </a:solidFill>
                <a:latin typeface="Arial"/>
                <a:ea typeface="Arial"/>
                <a:cs typeface="Arial"/>
                <a:sym typeface="Arial"/>
              </a:rPr>
              <a:t> </a:t>
            </a:r>
            <a:r>
              <a:rPr lang="en-US" sz="1400" b="1" dirty="0" err="1">
                <a:solidFill>
                  <a:srgbClr val="C00000"/>
                </a:solidFill>
                <a:latin typeface="Arial"/>
                <a:ea typeface="Arial"/>
                <a:cs typeface="Arial"/>
                <a:sym typeface="Arial"/>
              </a:rPr>
              <a:t>nitelikte</a:t>
            </a:r>
            <a:r>
              <a:rPr lang="en-US" sz="1400" b="1" dirty="0">
                <a:solidFill>
                  <a:srgbClr val="C00000"/>
                </a:solidFill>
                <a:latin typeface="Arial"/>
                <a:ea typeface="Arial"/>
                <a:cs typeface="Arial"/>
                <a:sym typeface="Arial"/>
              </a:rPr>
              <a:t> </a:t>
            </a:r>
            <a:r>
              <a:rPr lang="en-US" sz="1400" b="1" dirty="0" err="1">
                <a:solidFill>
                  <a:srgbClr val="C00000"/>
                </a:solidFill>
                <a:latin typeface="Arial"/>
                <a:ea typeface="Arial"/>
                <a:cs typeface="Arial"/>
                <a:sym typeface="Arial"/>
              </a:rPr>
              <a:t>olup</a:t>
            </a:r>
            <a:r>
              <a:rPr lang="en-US" sz="1400" b="1" dirty="0">
                <a:solidFill>
                  <a:srgbClr val="C00000"/>
                </a:solidFill>
                <a:latin typeface="Arial"/>
                <a:ea typeface="Arial"/>
                <a:cs typeface="Arial"/>
                <a:sym typeface="Arial"/>
              </a:rPr>
              <a:t>, </a:t>
            </a:r>
            <a:r>
              <a:rPr lang="en-US" sz="1400" b="1" dirty="0" err="1">
                <a:solidFill>
                  <a:srgbClr val="C00000"/>
                </a:solidFill>
                <a:latin typeface="Arial"/>
                <a:ea typeface="Arial"/>
                <a:cs typeface="Arial"/>
                <a:sym typeface="Arial"/>
              </a:rPr>
              <a:t>anılan</a:t>
            </a:r>
            <a:r>
              <a:rPr lang="en-US" sz="1400" b="1" dirty="0">
                <a:solidFill>
                  <a:srgbClr val="C00000"/>
                </a:solidFill>
                <a:latin typeface="Arial"/>
                <a:ea typeface="Arial"/>
                <a:cs typeface="Arial"/>
                <a:sym typeface="Arial"/>
              </a:rPr>
              <a:t> </a:t>
            </a:r>
            <a:r>
              <a:rPr lang="en-US" sz="1400" b="1" dirty="0" err="1">
                <a:solidFill>
                  <a:srgbClr val="C00000"/>
                </a:solidFill>
                <a:latin typeface="Arial"/>
                <a:ea typeface="Arial"/>
                <a:cs typeface="Arial"/>
                <a:sym typeface="Arial"/>
              </a:rPr>
              <a:t>maddedeki</a:t>
            </a:r>
            <a:r>
              <a:rPr lang="en-US" sz="1400" b="1" dirty="0">
                <a:solidFill>
                  <a:srgbClr val="C00000"/>
                </a:solidFill>
                <a:latin typeface="Arial"/>
                <a:ea typeface="Arial"/>
                <a:cs typeface="Arial"/>
                <a:sym typeface="Arial"/>
              </a:rPr>
              <a:t> </a:t>
            </a:r>
            <a:r>
              <a:rPr lang="en-US" sz="1400" b="1" dirty="0" err="1">
                <a:solidFill>
                  <a:srgbClr val="C00000"/>
                </a:solidFill>
                <a:latin typeface="Arial"/>
                <a:ea typeface="Arial"/>
                <a:cs typeface="Arial"/>
                <a:sym typeface="Arial"/>
              </a:rPr>
              <a:t>öneri</a:t>
            </a:r>
            <a:r>
              <a:rPr lang="en-US" sz="1400" b="1" dirty="0">
                <a:solidFill>
                  <a:srgbClr val="C00000"/>
                </a:solidFill>
                <a:latin typeface="Arial"/>
                <a:ea typeface="Arial"/>
                <a:cs typeface="Arial"/>
                <a:sym typeface="Arial"/>
              </a:rPr>
              <a:t> </a:t>
            </a:r>
            <a:r>
              <a:rPr lang="en-US" sz="1400" b="1" dirty="0" err="1">
                <a:solidFill>
                  <a:srgbClr val="C00000"/>
                </a:solidFill>
                <a:latin typeface="Arial"/>
                <a:ea typeface="Arial"/>
                <a:cs typeface="Arial"/>
                <a:sym typeface="Arial"/>
              </a:rPr>
              <a:t>kapsamında</a:t>
            </a:r>
            <a:r>
              <a:rPr lang="en-US" sz="1400" b="1" dirty="0">
                <a:solidFill>
                  <a:srgbClr val="C00000"/>
                </a:solidFill>
                <a:latin typeface="Arial"/>
                <a:ea typeface="Arial"/>
                <a:cs typeface="Arial"/>
                <a:sym typeface="Arial"/>
              </a:rPr>
              <a:t> </a:t>
            </a:r>
            <a:r>
              <a:rPr lang="en-US" sz="1400" b="1" dirty="0" err="1">
                <a:solidFill>
                  <a:srgbClr val="C00000"/>
                </a:solidFill>
                <a:latin typeface="Arial"/>
                <a:ea typeface="Arial"/>
                <a:cs typeface="Arial"/>
                <a:sym typeface="Arial"/>
              </a:rPr>
              <a:t>çözümlenmiştir</a:t>
            </a:r>
            <a:r>
              <a:rPr lang="en-US" sz="1400" b="1" dirty="0">
                <a:solidFill>
                  <a:srgbClr val="C00000"/>
                </a:solidFill>
                <a:latin typeface="Arial"/>
                <a:ea typeface="Arial"/>
                <a:cs typeface="Arial"/>
                <a:sym typeface="Arial"/>
              </a:rPr>
              <a:t>.</a:t>
            </a:r>
            <a:endParaRPr lang="en-US" sz="1400" dirty="0"/>
          </a:p>
        </p:txBody>
      </p:sp>
      <p:sp>
        <p:nvSpPr>
          <p:cNvPr id="13" name="Dikdörtgen 12"/>
          <p:cNvSpPr/>
          <p:nvPr/>
        </p:nvSpPr>
        <p:spPr>
          <a:xfrm>
            <a:off x="1030705" y="4404133"/>
            <a:ext cx="10197737" cy="369332"/>
          </a:xfrm>
          <a:prstGeom prst="rect">
            <a:avLst/>
          </a:prstGeom>
        </p:spPr>
        <p:txBody>
          <a:bodyPr wrap="square">
            <a:spAutoFit/>
          </a:bodyPr>
          <a:lstStyle/>
          <a:p>
            <a:r>
              <a:rPr lang="tr-TR" dirty="0">
                <a:latin typeface="Times New Roman" panose="02020603050405020304" pitchFamily="18" charset="0"/>
                <a:ea typeface="Times New Roman" panose="02020603050405020304" pitchFamily="18" charset="0"/>
              </a:rPr>
              <a:t>4. Özel ve acil müdahale alanlarının planda gösterilmesi ve ilgili plan notlarının yazılması,</a:t>
            </a:r>
            <a:endParaRPr lang="tr-TR" dirty="0"/>
          </a:p>
        </p:txBody>
      </p:sp>
      <p:sp>
        <p:nvSpPr>
          <p:cNvPr id="14" name="Dikdörtgen 13"/>
          <p:cNvSpPr/>
          <p:nvPr/>
        </p:nvSpPr>
        <p:spPr>
          <a:xfrm>
            <a:off x="1159686" y="5013459"/>
            <a:ext cx="10038543" cy="321306"/>
          </a:xfrm>
          <a:prstGeom prst="rect">
            <a:avLst/>
          </a:prstGeom>
        </p:spPr>
        <p:txBody>
          <a:bodyPr wrap="square">
            <a:spAutoFit/>
          </a:bodyPr>
          <a:lstStyle/>
          <a:p>
            <a:pPr lvl="0">
              <a:lnSpc>
                <a:spcPct val="93000"/>
              </a:lnSpc>
              <a:buClr>
                <a:srgbClr val="C00000"/>
              </a:buClr>
              <a:buSzPts val="1600"/>
            </a:pPr>
            <a:r>
              <a:rPr lang="en-US" sz="1600" b="1" dirty="0" err="1">
                <a:solidFill>
                  <a:srgbClr val="C00000"/>
                </a:solidFill>
                <a:latin typeface="Arial"/>
                <a:ea typeface="Arial"/>
                <a:cs typeface="Arial"/>
                <a:sym typeface="Arial"/>
              </a:rPr>
              <a:t>Özel</a:t>
            </a:r>
            <a:r>
              <a:rPr lang="en-US" sz="1600" b="1" dirty="0">
                <a:solidFill>
                  <a:srgbClr val="C00000"/>
                </a:solidFill>
                <a:latin typeface="Arial"/>
                <a:ea typeface="Arial"/>
                <a:cs typeface="Arial"/>
                <a:sym typeface="Arial"/>
              </a:rPr>
              <a:t> </a:t>
            </a:r>
            <a:r>
              <a:rPr lang="en-US" sz="1600" b="1" dirty="0" err="1">
                <a:solidFill>
                  <a:srgbClr val="C00000"/>
                </a:solidFill>
                <a:latin typeface="Arial"/>
                <a:ea typeface="Arial"/>
                <a:cs typeface="Arial"/>
                <a:sym typeface="Arial"/>
              </a:rPr>
              <a:t>ve</a:t>
            </a:r>
            <a:r>
              <a:rPr lang="en-US" sz="1600" b="1" dirty="0">
                <a:solidFill>
                  <a:srgbClr val="C00000"/>
                </a:solidFill>
                <a:latin typeface="Arial"/>
                <a:ea typeface="Arial"/>
                <a:cs typeface="Arial"/>
                <a:sym typeface="Arial"/>
              </a:rPr>
              <a:t> </a:t>
            </a:r>
            <a:r>
              <a:rPr lang="en-US" sz="1600" b="1" dirty="0" err="1">
                <a:solidFill>
                  <a:srgbClr val="C00000"/>
                </a:solidFill>
                <a:latin typeface="Arial"/>
                <a:ea typeface="Arial"/>
                <a:cs typeface="Arial"/>
                <a:sym typeface="Arial"/>
              </a:rPr>
              <a:t>acil</a:t>
            </a:r>
            <a:r>
              <a:rPr lang="en-US" sz="1600" b="1" dirty="0">
                <a:solidFill>
                  <a:srgbClr val="C00000"/>
                </a:solidFill>
                <a:latin typeface="Arial"/>
                <a:ea typeface="Arial"/>
                <a:cs typeface="Arial"/>
                <a:sym typeface="Arial"/>
              </a:rPr>
              <a:t> </a:t>
            </a:r>
            <a:r>
              <a:rPr lang="en-US" sz="1600" b="1" dirty="0" err="1">
                <a:solidFill>
                  <a:srgbClr val="C00000"/>
                </a:solidFill>
                <a:latin typeface="Arial"/>
                <a:ea typeface="Arial"/>
                <a:cs typeface="Arial"/>
                <a:sym typeface="Arial"/>
              </a:rPr>
              <a:t>müdahale</a:t>
            </a:r>
            <a:r>
              <a:rPr lang="en-US" sz="1600" b="1" dirty="0">
                <a:solidFill>
                  <a:srgbClr val="C00000"/>
                </a:solidFill>
                <a:latin typeface="Arial"/>
                <a:ea typeface="Arial"/>
                <a:cs typeface="Arial"/>
                <a:sym typeface="Arial"/>
              </a:rPr>
              <a:t> </a:t>
            </a:r>
            <a:r>
              <a:rPr lang="en-US" sz="1600" b="1" dirty="0" err="1">
                <a:solidFill>
                  <a:srgbClr val="C00000"/>
                </a:solidFill>
                <a:latin typeface="Arial"/>
                <a:ea typeface="Arial"/>
                <a:cs typeface="Arial"/>
                <a:sym typeface="Arial"/>
              </a:rPr>
              <a:t>alanları</a:t>
            </a:r>
            <a:r>
              <a:rPr lang="en-US" sz="1600" b="1" dirty="0">
                <a:solidFill>
                  <a:srgbClr val="C00000"/>
                </a:solidFill>
                <a:latin typeface="Arial"/>
                <a:ea typeface="Arial"/>
                <a:cs typeface="Arial"/>
                <a:sym typeface="Arial"/>
              </a:rPr>
              <a:t>, Plan </a:t>
            </a:r>
            <a:r>
              <a:rPr lang="en-US" sz="1600" b="1" dirty="0" err="1">
                <a:solidFill>
                  <a:srgbClr val="C00000"/>
                </a:solidFill>
                <a:latin typeface="Arial"/>
                <a:ea typeface="Arial"/>
                <a:cs typeface="Arial"/>
                <a:sym typeface="Arial"/>
              </a:rPr>
              <a:t>Raporunda</a:t>
            </a:r>
            <a:r>
              <a:rPr lang="en-US" sz="1600" b="1" dirty="0">
                <a:solidFill>
                  <a:srgbClr val="C00000"/>
                </a:solidFill>
                <a:latin typeface="Arial"/>
                <a:ea typeface="Arial"/>
                <a:cs typeface="Arial"/>
                <a:sym typeface="Arial"/>
              </a:rPr>
              <a:t> </a:t>
            </a:r>
            <a:r>
              <a:rPr lang="en-US" sz="1600" b="1" dirty="0" err="1">
                <a:solidFill>
                  <a:srgbClr val="C00000"/>
                </a:solidFill>
                <a:latin typeface="Arial"/>
                <a:ea typeface="Arial"/>
                <a:cs typeface="Arial"/>
                <a:sym typeface="Arial"/>
              </a:rPr>
              <a:t>yer</a:t>
            </a:r>
            <a:r>
              <a:rPr lang="en-US" sz="1600" b="1" dirty="0">
                <a:solidFill>
                  <a:srgbClr val="C00000"/>
                </a:solidFill>
                <a:latin typeface="Arial"/>
                <a:ea typeface="Arial"/>
                <a:cs typeface="Arial"/>
                <a:sym typeface="Arial"/>
              </a:rPr>
              <a:t> </a:t>
            </a:r>
            <a:r>
              <a:rPr lang="en-US" sz="1600" b="1" dirty="0" err="1">
                <a:solidFill>
                  <a:srgbClr val="C00000"/>
                </a:solidFill>
                <a:latin typeface="Arial"/>
                <a:ea typeface="Arial"/>
                <a:cs typeface="Arial"/>
                <a:sym typeface="Arial"/>
              </a:rPr>
              <a:t>alacak</a:t>
            </a:r>
            <a:r>
              <a:rPr lang="en-US" sz="1600" b="1" dirty="0">
                <a:solidFill>
                  <a:srgbClr val="C00000"/>
                </a:solidFill>
                <a:latin typeface="Arial"/>
                <a:ea typeface="Arial"/>
                <a:cs typeface="Arial"/>
                <a:sym typeface="Arial"/>
              </a:rPr>
              <a:t> «</a:t>
            </a:r>
            <a:r>
              <a:rPr lang="en-US" sz="1600" b="1" dirty="0" err="1">
                <a:solidFill>
                  <a:srgbClr val="C00000"/>
                </a:solidFill>
                <a:latin typeface="Arial"/>
                <a:ea typeface="Arial"/>
                <a:cs typeface="Arial"/>
                <a:sym typeface="Arial"/>
              </a:rPr>
              <a:t>Sentez</a:t>
            </a:r>
            <a:r>
              <a:rPr lang="en-US" sz="1600" b="1" dirty="0">
                <a:solidFill>
                  <a:srgbClr val="C00000"/>
                </a:solidFill>
                <a:latin typeface="Arial"/>
                <a:ea typeface="Arial"/>
                <a:cs typeface="Arial"/>
                <a:sym typeface="Arial"/>
              </a:rPr>
              <a:t> </a:t>
            </a:r>
            <a:r>
              <a:rPr lang="en-US" sz="1600" b="1" dirty="0" err="1">
                <a:solidFill>
                  <a:srgbClr val="C00000"/>
                </a:solidFill>
                <a:latin typeface="Arial"/>
                <a:ea typeface="Arial"/>
                <a:cs typeface="Arial"/>
                <a:sym typeface="Arial"/>
              </a:rPr>
              <a:t>Paftası»nda</a:t>
            </a:r>
            <a:r>
              <a:rPr lang="en-US" sz="1600" b="1" dirty="0">
                <a:solidFill>
                  <a:srgbClr val="C00000"/>
                </a:solidFill>
                <a:latin typeface="Arial"/>
                <a:ea typeface="Arial"/>
                <a:cs typeface="Arial"/>
                <a:sym typeface="Arial"/>
              </a:rPr>
              <a:t> </a:t>
            </a:r>
            <a:r>
              <a:rPr lang="en-US" sz="1600" b="1" dirty="0" err="1">
                <a:solidFill>
                  <a:srgbClr val="C00000"/>
                </a:solidFill>
                <a:latin typeface="Arial"/>
                <a:ea typeface="Arial"/>
                <a:cs typeface="Arial"/>
                <a:sym typeface="Arial"/>
              </a:rPr>
              <a:t>gösterilmiştir</a:t>
            </a:r>
            <a:r>
              <a:rPr lang="en-US" sz="1600" b="1" dirty="0">
                <a:solidFill>
                  <a:srgbClr val="C00000"/>
                </a:solidFill>
                <a:latin typeface="Arial"/>
                <a:ea typeface="Arial"/>
                <a:cs typeface="Arial"/>
                <a:sym typeface="Arial"/>
              </a:rPr>
              <a:t>.</a:t>
            </a:r>
            <a:endParaRPr lang="en-US" sz="1600" dirty="0"/>
          </a:p>
        </p:txBody>
      </p:sp>
    </p:spTree>
    <p:extLst>
      <p:ext uri="{BB962C8B-B14F-4D97-AF65-F5344CB8AC3E}">
        <p14:creationId xmlns:p14="http://schemas.microsoft.com/office/powerpoint/2010/main" val="329172893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219200" y="6405568"/>
            <a:ext cx="11468100" cy="452432"/>
          </a:xfrm>
          <a:prstGeom prst="rect">
            <a:avLst/>
          </a:prstGeom>
        </p:spPr>
        <p:txBody>
          <a:bodyPr wrap="square">
            <a:spAutoFit/>
          </a:bodyPr>
          <a:lstStyle/>
          <a:p>
            <a:pPr>
              <a:lnSpc>
                <a:spcPct val="130000"/>
              </a:lnSpc>
              <a:spcAft>
                <a:spcPts val="0"/>
              </a:spcAft>
            </a:pPr>
            <a:r>
              <a:rPr lang="tr-TR" b="1" dirty="0">
                <a:latin typeface="Verdana" panose="020B0604030504040204" pitchFamily="34" charset="0"/>
                <a:ea typeface="Times New Roman" panose="02020603050405020304" pitchFamily="18" charset="0"/>
                <a:cs typeface="Arial" panose="020B0604020202020204" pitchFamily="34" charset="0"/>
              </a:rPr>
              <a:t>TÜRK MÜHENDİS VE MİMAR ODALARI BİRLİĞİİZMİR İL KOORDİNASYON KURULU</a:t>
            </a:r>
            <a:endParaRPr lang="tr-TR" sz="2800" dirty="0">
              <a:effectLst/>
              <a:latin typeface="Times New Roman" panose="02020603050405020304" pitchFamily="18" charset="0"/>
              <a:ea typeface="Times New Roman" panose="02020603050405020304" pitchFamily="18" charset="0"/>
            </a:endParaRPr>
          </a:p>
        </p:txBody>
      </p:sp>
      <p:pic>
        <p:nvPicPr>
          <p:cNvPr id="5" name="Resim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69372" y="109532"/>
            <a:ext cx="1312545" cy="685800"/>
          </a:xfrm>
          <a:prstGeom prst="rect">
            <a:avLst/>
          </a:prstGeom>
          <a:noFill/>
          <a:ln>
            <a:noFill/>
          </a:ln>
        </p:spPr>
      </p:pic>
      <p:sp>
        <p:nvSpPr>
          <p:cNvPr id="6" name="Dikdörtgen 5"/>
          <p:cNvSpPr/>
          <p:nvPr/>
        </p:nvSpPr>
        <p:spPr>
          <a:xfrm>
            <a:off x="1074008" y="708232"/>
            <a:ext cx="9358859" cy="368755"/>
          </a:xfrm>
          <a:prstGeom prst="rect">
            <a:avLst/>
          </a:prstGeom>
        </p:spPr>
        <p:txBody>
          <a:bodyPr wrap="square">
            <a:spAutoFit/>
          </a:bodyPr>
          <a:lstStyle/>
          <a:p>
            <a:pPr lvl="0" algn="just">
              <a:lnSpc>
                <a:spcPct val="107000"/>
              </a:lnSpc>
              <a:spcAft>
                <a:spcPts val="800"/>
              </a:spcAft>
              <a:tabLst>
                <a:tab pos="450215" algn="l"/>
              </a:tabLst>
            </a:pPr>
            <a:r>
              <a:rPr lang="tr-TR" b="1" u="sng" dirty="0">
                <a:latin typeface="Times New Roman" panose="02020603050405020304" pitchFamily="18" charset="0"/>
                <a:ea typeface="Times New Roman" panose="02020603050405020304" pitchFamily="18" charset="0"/>
              </a:rPr>
              <a:t>TEMEL KULLANIM KARARLARINA VE YÖNETİME DAİR BEKLENTİLER</a:t>
            </a:r>
            <a:endParaRPr lang="tr-TR" b="1" u="sng" dirty="0">
              <a:effectLst/>
              <a:latin typeface="Times New Roman" panose="02020603050405020304" pitchFamily="18" charset="0"/>
              <a:ea typeface="Times New Roman" panose="02020603050405020304" pitchFamily="18" charset="0"/>
            </a:endParaRPr>
          </a:p>
        </p:txBody>
      </p:sp>
      <p:sp>
        <p:nvSpPr>
          <p:cNvPr id="10" name="Dikdörtgen 9"/>
          <p:cNvSpPr/>
          <p:nvPr/>
        </p:nvSpPr>
        <p:spPr>
          <a:xfrm>
            <a:off x="1037706" y="1274450"/>
            <a:ext cx="10270334" cy="729430"/>
          </a:xfrm>
          <a:prstGeom prst="rect">
            <a:avLst/>
          </a:prstGeom>
        </p:spPr>
        <p:txBody>
          <a:bodyPr wrap="square">
            <a:spAutoFit/>
          </a:bodyPr>
          <a:lstStyle/>
          <a:p>
            <a:pPr lvl="0" algn="just">
              <a:lnSpc>
                <a:spcPct val="115000"/>
              </a:lnSpc>
              <a:spcAft>
                <a:spcPts val="0"/>
              </a:spcAft>
              <a:tabLst>
                <a:tab pos="450215" algn="l"/>
              </a:tabLst>
            </a:pPr>
            <a:r>
              <a:rPr lang="tr-TR" dirty="0">
                <a:latin typeface="Times New Roman" panose="02020603050405020304" pitchFamily="18" charset="0"/>
                <a:ea typeface="Times New Roman" panose="02020603050405020304" pitchFamily="18" charset="0"/>
              </a:rPr>
              <a:t>5. Ekoloji açısından acil önlem alanları ya da öncelikli koruma ve müdahale alanlarının belirlenerek, plan notlarına yazılması ve plan üzerinde gösterilmesi,</a:t>
            </a:r>
            <a:endParaRPr lang="tr-TR" dirty="0">
              <a:effectLst/>
              <a:latin typeface="Times New Roman" panose="02020603050405020304" pitchFamily="18" charset="0"/>
              <a:ea typeface="Times New Roman" panose="02020603050405020304" pitchFamily="18" charset="0"/>
            </a:endParaRPr>
          </a:p>
        </p:txBody>
      </p:sp>
      <p:sp>
        <p:nvSpPr>
          <p:cNvPr id="11" name="Dikdörtgen 10"/>
          <p:cNvSpPr/>
          <p:nvPr/>
        </p:nvSpPr>
        <p:spPr>
          <a:xfrm>
            <a:off x="1037706" y="2834520"/>
            <a:ext cx="10197737" cy="1064650"/>
          </a:xfrm>
          <a:prstGeom prst="rect">
            <a:avLst/>
          </a:prstGeom>
        </p:spPr>
        <p:txBody>
          <a:bodyPr wrap="square">
            <a:spAutoFit/>
          </a:bodyPr>
          <a:lstStyle/>
          <a:p>
            <a:pPr lvl="0" algn="just">
              <a:lnSpc>
                <a:spcPct val="107000"/>
              </a:lnSpc>
              <a:spcAft>
                <a:spcPts val="800"/>
              </a:spcAft>
            </a:pPr>
            <a:r>
              <a:rPr lang="tr-TR" dirty="0">
                <a:latin typeface="Times New Roman" panose="02020603050405020304" pitchFamily="18" charset="0"/>
                <a:ea typeface="Times New Roman" panose="02020603050405020304" pitchFamily="18" charset="0"/>
              </a:rPr>
              <a:t>6. Kültürpark bütününün dezavantajlı gruplar (engelliler, yaşlılar </a:t>
            </a:r>
            <a:r>
              <a:rPr lang="tr-TR" dirty="0" err="1">
                <a:latin typeface="Times New Roman" panose="02020603050405020304" pitchFamily="18" charset="0"/>
                <a:ea typeface="Times New Roman" panose="02020603050405020304" pitchFamily="18" charset="0"/>
              </a:rPr>
              <a:t>vd</a:t>
            </a:r>
            <a:r>
              <a:rPr lang="tr-TR" dirty="0">
                <a:latin typeface="Times New Roman" panose="02020603050405020304" pitchFamily="18" charset="0"/>
                <a:ea typeface="Times New Roman" panose="02020603050405020304" pitchFamily="18" charset="0"/>
              </a:rPr>
              <a:t>) tarafından kullanılabilirliği açısından eksikliklerinin belirlenmesi ve hayata geçirilmesi, </a:t>
            </a:r>
          </a:p>
          <a:p>
            <a:pPr marL="457200">
              <a:spcAft>
                <a:spcPts val="0"/>
              </a:spcAft>
            </a:pPr>
            <a:r>
              <a:rPr lang="tr-TR" dirty="0">
                <a:latin typeface="Times New Roman" panose="02020603050405020304" pitchFamily="18" charset="0"/>
                <a:ea typeface="Times New Roman" panose="02020603050405020304" pitchFamily="18" charset="0"/>
              </a:rPr>
              <a:t> </a:t>
            </a:r>
            <a:endParaRPr lang="tr-TR" dirty="0">
              <a:effectLst/>
              <a:latin typeface="Times New Roman" panose="02020603050405020304" pitchFamily="18" charset="0"/>
              <a:ea typeface="Times New Roman" panose="02020603050405020304" pitchFamily="18" charset="0"/>
            </a:endParaRPr>
          </a:p>
        </p:txBody>
      </p:sp>
      <p:sp>
        <p:nvSpPr>
          <p:cNvPr id="2" name="Dikdörtgen 1"/>
          <p:cNvSpPr/>
          <p:nvPr/>
        </p:nvSpPr>
        <p:spPr>
          <a:xfrm>
            <a:off x="1219199" y="2073691"/>
            <a:ext cx="10088840" cy="693460"/>
          </a:xfrm>
          <a:prstGeom prst="rect">
            <a:avLst/>
          </a:prstGeom>
        </p:spPr>
        <p:txBody>
          <a:bodyPr wrap="square">
            <a:spAutoFit/>
          </a:bodyPr>
          <a:lstStyle/>
          <a:p>
            <a:pPr lvl="0">
              <a:lnSpc>
                <a:spcPct val="93000"/>
              </a:lnSpc>
              <a:spcBef>
                <a:spcPts val="1400"/>
              </a:spcBef>
              <a:buClr>
                <a:srgbClr val="C00000"/>
              </a:buClr>
              <a:buSzPts val="1600"/>
            </a:pPr>
            <a:r>
              <a:rPr lang="en-US" sz="1400" b="1" dirty="0">
                <a:solidFill>
                  <a:srgbClr val="C00000"/>
                </a:solidFill>
                <a:latin typeface="Arial"/>
                <a:ea typeface="Arial"/>
                <a:cs typeface="Arial"/>
                <a:sym typeface="Arial"/>
              </a:rPr>
              <a:t>Plan </a:t>
            </a:r>
            <a:r>
              <a:rPr lang="en-US" sz="1400" b="1" dirty="0" err="1">
                <a:solidFill>
                  <a:srgbClr val="C00000"/>
                </a:solidFill>
                <a:latin typeface="Arial"/>
                <a:ea typeface="Arial"/>
                <a:cs typeface="Arial"/>
                <a:sym typeface="Arial"/>
              </a:rPr>
              <a:t>notlarına</a:t>
            </a:r>
            <a:r>
              <a:rPr lang="en-US" sz="1400" b="1" dirty="0">
                <a:solidFill>
                  <a:srgbClr val="C00000"/>
                </a:solidFill>
                <a:latin typeface="Arial"/>
                <a:ea typeface="Arial"/>
                <a:cs typeface="Arial"/>
                <a:sym typeface="Arial"/>
              </a:rPr>
              <a:t>; “</a:t>
            </a:r>
            <a:r>
              <a:rPr lang="en-US" sz="1400" b="1" i="1" dirty="0" err="1">
                <a:solidFill>
                  <a:srgbClr val="C00000"/>
                </a:solidFill>
                <a:latin typeface="Arial"/>
                <a:ea typeface="Arial"/>
                <a:cs typeface="Arial"/>
                <a:sym typeface="Arial"/>
              </a:rPr>
              <a:t>Alanın</a:t>
            </a:r>
            <a:r>
              <a:rPr lang="en-US" sz="1400" b="1" i="1" dirty="0">
                <a:solidFill>
                  <a:srgbClr val="C00000"/>
                </a:solidFill>
                <a:latin typeface="Arial"/>
                <a:ea typeface="Arial"/>
                <a:cs typeface="Arial"/>
                <a:sym typeface="Arial"/>
              </a:rPr>
              <a:t> flora </a:t>
            </a:r>
            <a:r>
              <a:rPr lang="en-US" sz="1400" b="1" i="1" dirty="0" err="1">
                <a:solidFill>
                  <a:srgbClr val="C00000"/>
                </a:solidFill>
                <a:latin typeface="Arial"/>
                <a:ea typeface="Arial"/>
                <a:cs typeface="Arial"/>
                <a:sym typeface="Arial"/>
              </a:rPr>
              <a:t>ve</a:t>
            </a:r>
            <a:r>
              <a:rPr lang="en-US" sz="1400" b="1" i="1" dirty="0">
                <a:solidFill>
                  <a:srgbClr val="C00000"/>
                </a:solidFill>
                <a:latin typeface="Arial"/>
                <a:ea typeface="Arial"/>
                <a:cs typeface="Arial"/>
                <a:sym typeface="Arial"/>
              </a:rPr>
              <a:t> </a:t>
            </a:r>
            <a:r>
              <a:rPr lang="en-US" sz="1400" b="1" i="1" dirty="0" err="1">
                <a:solidFill>
                  <a:srgbClr val="C00000"/>
                </a:solidFill>
                <a:latin typeface="Arial"/>
                <a:ea typeface="Arial"/>
                <a:cs typeface="Arial"/>
                <a:sym typeface="Arial"/>
              </a:rPr>
              <a:t>faunasının</a:t>
            </a:r>
            <a:r>
              <a:rPr lang="en-US" sz="1400" b="1" i="1" dirty="0">
                <a:solidFill>
                  <a:srgbClr val="C00000"/>
                </a:solidFill>
                <a:latin typeface="Arial"/>
                <a:ea typeface="Arial"/>
                <a:cs typeface="Arial"/>
                <a:sym typeface="Arial"/>
              </a:rPr>
              <a:t> </a:t>
            </a:r>
            <a:r>
              <a:rPr lang="en-US" sz="1400" b="1" i="1" dirty="0" err="1">
                <a:solidFill>
                  <a:srgbClr val="C00000"/>
                </a:solidFill>
                <a:latin typeface="Arial"/>
                <a:ea typeface="Arial"/>
                <a:cs typeface="Arial"/>
                <a:sym typeface="Arial"/>
              </a:rPr>
              <a:t>korunarak</a:t>
            </a:r>
            <a:r>
              <a:rPr lang="en-US" sz="1400" b="1" i="1" dirty="0">
                <a:solidFill>
                  <a:srgbClr val="C00000"/>
                </a:solidFill>
                <a:latin typeface="Arial"/>
                <a:ea typeface="Arial"/>
                <a:cs typeface="Arial"/>
                <a:sym typeface="Arial"/>
              </a:rPr>
              <a:t> </a:t>
            </a:r>
            <a:r>
              <a:rPr lang="en-US" sz="1400" b="1" i="1" dirty="0" err="1">
                <a:solidFill>
                  <a:srgbClr val="C00000"/>
                </a:solidFill>
                <a:latin typeface="Arial"/>
                <a:ea typeface="Arial"/>
                <a:cs typeface="Arial"/>
                <a:sym typeface="Arial"/>
              </a:rPr>
              <a:t>rehabilite</a:t>
            </a:r>
            <a:r>
              <a:rPr lang="en-US" sz="1400" b="1" i="1" dirty="0">
                <a:solidFill>
                  <a:srgbClr val="C00000"/>
                </a:solidFill>
                <a:latin typeface="Arial"/>
                <a:ea typeface="Arial"/>
                <a:cs typeface="Arial"/>
                <a:sym typeface="Arial"/>
              </a:rPr>
              <a:t> </a:t>
            </a:r>
            <a:r>
              <a:rPr lang="en-US" sz="1400" b="1" i="1" dirty="0" err="1">
                <a:solidFill>
                  <a:srgbClr val="C00000"/>
                </a:solidFill>
                <a:latin typeface="Arial"/>
                <a:ea typeface="Arial"/>
                <a:cs typeface="Arial"/>
                <a:sym typeface="Arial"/>
              </a:rPr>
              <a:t>edilmesi</a:t>
            </a:r>
            <a:r>
              <a:rPr lang="en-US" sz="1400" b="1" i="1" dirty="0">
                <a:solidFill>
                  <a:srgbClr val="C00000"/>
                </a:solidFill>
                <a:latin typeface="Arial"/>
                <a:ea typeface="Arial"/>
                <a:cs typeface="Arial"/>
                <a:sym typeface="Arial"/>
              </a:rPr>
              <a:t> </a:t>
            </a:r>
            <a:r>
              <a:rPr lang="en-US" sz="1400" b="1" i="1" dirty="0" err="1">
                <a:solidFill>
                  <a:srgbClr val="C00000"/>
                </a:solidFill>
                <a:latin typeface="Arial"/>
                <a:ea typeface="Arial"/>
                <a:cs typeface="Arial"/>
                <a:sym typeface="Arial"/>
              </a:rPr>
              <a:t>esas</a:t>
            </a:r>
            <a:r>
              <a:rPr lang="en-US" sz="1400" b="1" i="1" dirty="0">
                <a:solidFill>
                  <a:srgbClr val="C00000"/>
                </a:solidFill>
                <a:latin typeface="Arial"/>
                <a:ea typeface="Arial"/>
                <a:cs typeface="Arial"/>
                <a:sym typeface="Arial"/>
              </a:rPr>
              <a:t> </a:t>
            </a:r>
            <a:r>
              <a:rPr lang="en-US" sz="1400" b="1" i="1" dirty="0" err="1">
                <a:solidFill>
                  <a:srgbClr val="C00000"/>
                </a:solidFill>
                <a:latin typeface="Arial"/>
                <a:ea typeface="Arial"/>
                <a:cs typeface="Arial"/>
                <a:sym typeface="Arial"/>
              </a:rPr>
              <a:t>olup</a:t>
            </a:r>
            <a:r>
              <a:rPr lang="en-US" sz="1400" b="1" i="1" dirty="0">
                <a:solidFill>
                  <a:srgbClr val="C00000"/>
                </a:solidFill>
                <a:latin typeface="Arial"/>
                <a:ea typeface="Arial"/>
                <a:cs typeface="Arial"/>
                <a:sym typeface="Arial"/>
              </a:rPr>
              <a:t>, </a:t>
            </a:r>
            <a:r>
              <a:rPr lang="en-US" sz="1400" b="1" i="1" dirty="0" err="1">
                <a:solidFill>
                  <a:srgbClr val="C00000"/>
                </a:solidFill>
                <a:latin typeface="Arial"/>
                <a:ea typeface="Arial"/>
                <a:cs typeface="Arial"/>
                <a:sym typeface="Arial"/>
              </a:rPr>
              <a:t>süreç</a:t>
            </a:r>
            <a:r>
              <a:rPr lang="en-US" sz="1400" b="1" i="1" dirty="0">
                <a:solidFill>
                  <a:srgbClr val="C00000"/>
                </a:solidFill>
                <a:latin typeface="Arial"/>
                <a:ea typeface="Arial"/>
                <a:cs typeface="Arial"/>
                <a:sym typeface="Arial"/>
              </a:rPr>
              <a:t> </a:t>
            </a:r>
            <a:r>
              <a:rPr lang="en-US" sz="1400" b="1" i="1" dirty="0" err="1">
                <a:solidFill>
                  <a:srgbClr val="C00000"/>
                </a:solidFill>
                <a:latin typeface="Arial"/>
                <a:ea typeface="Arial"/>
                <a:cs typeface="Arial"/>
                <a:sym typeface="Arial"/>
              </a:rPr>
              <a:t>içinde</a:t>
            </a:r>
            <a:r>
              <a:rPr lang="en-US" sz="1400" b="1" i="1" dirty="0">
                <a:solidFill>
                  <a:srgbClr val="C00000"/>
                </a:solidFill>
                <a:latin typeface="Arial"/>
                <a:ea typeface="Arial"/>
                <a:cs typeface="Arial"/>
                <a:sym typeface="Arial"/>
              </a:rPr>
              <a:t> </a:t>
            </a:r>
            <a:r>
              <a:rPr lang="en-US" sz="1400" b="1" i="1" dirty="0" err="1">
                <a:solidFill>
                  <a:srgbClr val="C00000"/>
                </a:solidFill>
                <a:latin typeface="Arial"/>
                <a:ea typeface="Arial"/>
                <a:cs typeface="Arial"/>
                <a:sym typeface="Arial"/>
              </a:rPr>
              <a:t>değişkenlik</a:t>
            </a:r>
            <a:r>
              <a:rPr lang="en-US" sz="1400" b="1" i="1" dirty="0">
                <a:solidFill>
                  <a:srgbClr val="C00000"/>
                </a:solidFill>
                <a:latin typeface="Arial"/>
                <a:ea typeface="Arial"/>
                <a:cs typeface="Arial"/>
                <a:sym typeface="Arial"/>
              </a:rPr>
              <a:t> </a:t>
            </a:r>
            <a:r>
              <a:rPr lang="en-US" sz="1400" b="1" i="1" dirty="0" err="1">
                <a:solidFill>
                  <a:srgbClr val="C00000"/>
                </a:solidFill>
                <a:latin typeface="Arial"/>
                <a:ea typeface="Arial"/>
                <a:cs typeface="Arial"/>
                <a:sym typeface="Arial"/>
              </a:rPr>
              <a:t>gösterebilecek</a:t>
            </a:r>
            <a:r>
              <a:rPr lang="en-US" sz="1400" b="1" i="1" dirty="0">
                <a:solidFill>
                  <a:srgbClr val="C00000"/>
                </a:solidFill>
                <a:latin typeface="Arial"/>
                <a:ea typeface="Arial"/>
                <a:cs typeface="Arial"/>
                <a:sym typeface="Arial"/>
              </a:rPr>
              <a:t> </a:t>
            </a:r>
            <a:r>
              <a:rPr lang="en-US" sz="1400" b="1" i="1" dirty="0" err="1">
                <a:solidFill>
                  <a:srgbClr val="C00000"/>
                </a:solidFill>
                <a:latin typeface="Arial"/>
                <a:ea typeface="Arial"/>
                <a:cs typeface="Arial"/>
                <a:sym typeface="Arial"/>
              </a:rPr>
              <a:t>olan</a:t>
            </a:r>
            <a:r>
              <a:rPr lang="en-US" sz="1400" b="1" i="1" dirty="0">
                <a:solidFill>
                  <a:srgbClr val="C00000"/>
                </a:solidFill>
                <a:latin typeface="Arial"/>
                <a:ea typeface="Arial"/>
                <a:cs typeface="Arial"/>
                <a:sym typeface="Arial"/>
              </a:rPr>
              <a:t>  </a:t>
            </a:r>
            <a:r>
              <a:rPr lang="en-US" sz="1400" b="1" i="1" dirty="0" err="1">
                <a:solidFill>
                  <a:srgbClr val="C00000"/>
                </a:solidFill>
                <a:latin typeface="Arial"/>
                <a:ea typeface="Arial"/>
                <a:cs typeface="Arial"/>
                <a:sym typeface="Arial"/>
              </a:rPr>
              <a:t>özel</a:t>
            </a:r>
            <a:r>
              <a:rPr lang="en-US" sz="1400" b="1" i="1" dirty="0">
                <a:solidFill>
                  <a:srgbClr val="C00000"/>
                </a:solidFill>
                <a:latin typeface="Arial"/>
                <a:ea typeface="Arial"/>
                <a:cs typeface="Arial"/>
                <a:sym typeface="Arial"/>
              </a:rPr>
              <a:t> </a:t>
            </a:r>
            <a:r>
              <a:rPr lang="en-US" sz="1400" b="1" i="1" dirty="0" err="1">
                <a:solidFill>
                  <a:srgbClr val="C00000"/>
                </a:solidFill>
                <a:latin typeface="Arial"/>
                <a:ea typeface="Arial"/>
                <a:cs typeface="Arial"/>
                <a:sym typeface="Arial"/>
              </a:rPr>
              <a:t>ve</a:t>
            </a:r>
            <a:r>
              <a:rPr lang="en-US" sz="1400" b="1" i="1" dirty="0">
                <a:solidFill>
                  <a:srgbClr val="C00000"/>
                </a:solidFill>
                <a:latin typeface="Arial"/>
                <a:ea typeface="Arial"/>
                <a:cs typeface="Arial"/>
                <a:sym typeface="Arial"/>
              </a:rPr>
              <a:t> </a:t>
            </a:r>
            <a:r>
              <a:rPr lang="en-US" sz="1400" b="1" i="1" dirty="0" err="1">
                <a:solidFill>
                  <a:srgbClr val="C00000"/>
                </a:solidFill>
                <a:latin typeface="Arial"/>
                <a:ea typeface="Arial"/>
                <a:cs typeface="Arial"/>
                <a:sym typeface="Arial"/>
              </a:rPr>
              <a:t>acil</a:t>
            </a:r>
            <a:r>
              <a:rPr lang="en-US" sz="1400" b="1" i="1" dirty="0">
                <a:solidFill>
                  <a:srgbClr val="C00000"/>
                </a:solidFill>
                <a:latin typeface="Arial"/>
                <a:ea typeface="Arial"/>
                <a:cs typeface="Arial"/>
                <a:sym typeface="Arial"/>
              </a:rPr>
              <a:t> </a:t>
            </a:r>
            <a:r>
              <a:rPr lang="en-US" sz="1400" b="1" i="1" dirty="0" err="1">
                <a:solidFill>
                  <a:srgbClr val="C00000"/>
                </a:solidFill>
                <a:latin typeface="Arial"/>
                <a:ea typeface="Arial"/>
                <a:cs typeface="Arial"/>
                <a:sym typeface="Arial"/>
              </a:rPr>
              <a:t>müdahale</a:t>
            </a:r>
            <a:r>
              <a:rPr lang="en-US" sz="1400" b="1" i="1" dirty="0">
                <a:solidFill>
                  <a:srgbClr val="C00000"/>
                </a:solidFill>
                <a:latin typeface="Arial"/>
                <a:ea typeface="Arial"/>
                <a:cs typeface="Arial"/>
                <a:sym typeface="Arial"/>
              </a:rPr>
              <a:t> </a:t>
            </a:r>
            <a:r>
              <a:rPr lang="en-US" sz="1400" b="1" i="1" dirty="0" err="1">
                <a:solidFill>
                  <a:srgbClr val="C00000"/>
                </a:solidFill>
                <a:latin typeface="Arial"/>
                <a:ea typeface="Arial"/>
                <a:cs typeface="Arial"/>
                <a:sym typeface="Arial"/>
              </a:rPr>
              <a:t>alanları</a:t>
            </a:r>
            <a:r>
              <a:rPr lang="en-US" sz="1400" b="1" i="1" dirty="0">
                <a:solidFill>
                  <a:srgbClr val="C00000"/>
                </a:solidFill>
                <a:latin typeface="Arial"/>
                <a:ea typeface="Arial"/>
                <a:cs typeface="Arial"/>
                <a:sym typeface="Arial"/>
              </a:rPr>
              <a:t>, </a:t>
            </a:r>
            <a:r>
              <a:rPr lang="en-US" sz="1400" b="1" i="1" dirty="0" err="1">
                <a:solidFill>
                  <a:srgbClr val="C00000"/>
                </a:solidFill>
                <a:latin typeface="Arial"/>
                <a:ea typeface="Arial"/>
                <a:cs typeface="Arial"/>
                <a:sym typeface="Arial"/>
              </a:rPr>
              <a:t>alanın</a:t>
            </a:r>
            <a:r>
              <a:rPr lang="en-US" sz="1400" b="1" i="1" dirty="0">
                <a:solidFill>
                  <a:srgbClr val="C00000"/>
                </a:solidFill>
                <a:latin typeface="Arial"/>
                <a:ea typeface="Arial"/>
                <a:cs typeface="Arial"/>
                <a:sym typeface="Arial"/>
              </a:rPr>
              <a:t> </a:t>
            </a:r>
            <a:r>
              <a:rPr lang="en-US" sz="1400" b="1" i="1" dirty="0" err="1">
                <a:solidFill>
                  <a:srgbClr val="C00000"/>
                </a:solidFill>
                <a:latin typeface="Arial"/>
                <a:ea typeface="Arial"/>
                <a:cs typeface="Arial"/>
                <a:sym typeface="Arial"/>
              </a:rPr>
              <a:t>yönetim</a:t>
            </a:r>
            <a:r>
              <a:rPr lang="en-US" sz="1400" b="1" i="1" dirty="0">
                <a:solidFill>
                  <a:srgbClr val="C00000"/>
                </a:solidFill>
                <a:latin typeface="Arial"/>
                <a:ea typeface="Arial"/>
                <a:cs typeface="Arial"/>
                <a:sym typeface="Arial"/>
              </a:rPr>
              <a:t> </a:t>
            </a:r>
            <a:r>
              <a:rPr lang="en-US" sz="1400" b="1" i="1" dirty="0" err="1">
                <a:solidFill>
                  <a:srgbClr val="C00000"/>
                </a:solidFill>
                <a:latin typeface="Arial"/>
                <a:ea typeface="Arial"/>
                <a:cs typeface="Arial"/>
                <a:sym typeface="Arial"/>
              </a:rPr>
              <a:t>ve</a:t>
            </a:r>
            <a:r>
              <a:rPr lang="en-US" sz="1400" b="1" i="1" dirty="0">
                <a:solidFill>
                  <a:srgbClr val="C00000"/>
                </a:solidFill>
                <a:latin typeface="Arial"/>
                <a:ea typeface="Arial"/>
                <a:cs typeface="Arial"/>
                <a:sym typeface="Arial"/>
              </a:rPr>
              <a:t> </a:t>
            </a:r>
            <a:r>
              <a:rPr lang="en-US" sz="1400" b="1" i="1" dirty="0" err="1">
                <a:solidFill>
                  <a:srgbClr val="C00000"/>
                </a:solidFill>
                <a:latin typeface="Arial"/>
                <a:ea typeface="Arial"/>
                <a:cs typeface="Arial"/>
                <a:sym typeface="Arial"/>
              </a:rPr>
              <a:t>işletme</a:t>
            </a:r>
            <a:r>
              <a:rPr lang="en-US" sz="1400" b="1" i="1" dirty="0">
                <a:solidFill>
                  <a:srgbClr val="C00000"/>
                </a:solidFill>
                <a:latin typeface="Arial"/>
                <a:ea typeface="Arial"/>
                <a:cs typeface="Arial"/>
                <a:sym typeface="Arial"/>
              </a:rPr>
              <a:t> </a:t>
            </a:r>
            <a:r>
              <a:rPr lang="en-US" sz="1400" b="1" i="1" dirty="0" err="1">
                <a:solidFill>
                  <a:srgbClr val="C00000"/>
                </a:solidFill>
                <a:latin typeface="Arial"/>
                <a:ea typeface="Arial"/>
                <a:cs typeface="Arial"/>
                <a:sym typeface="Arial"/>
              </a:rPr>
              <a:t>sürecinde</a:t>
            </a:r>
            <a:r>
              <a:rPr lang="en-US" sz="1400" b="1" i="1" dirty="0">
                <a:solidFill>
                  <a:srgbClr val="C00000"/>
                </a:solidFill>
                <a:latin typeface="Arial"/>
                <a:ea typeface="Arial"/>
                <a:cs typeface="Arial"/>
                <a:sym typeface="Arial"/>
              </a:rPr>
              <a:t> </a:t>
            </a:r>
            <a:r>
              <a:rPr lang="en-US" sz="1400" b="1" i="1" dirty="0" err="1">
                <a:solidFill>
                  <a:srgbClr val="C00000"/>
                </a:solidFill>
                <a:latin typeface="Arial"/>
                <a:ea typeface="Arial"/>
                <a:cs typeface="Arial"/>
                <a:sym typeface="Arial"/>
              </a:rPr>
              <a:t>dikkate</a:t>
            </a:r>
            <a:r>
              <a:rPr lang="en-US" sz="1400" b="1" i="1" dirty="0">
                <a:solidFill>
                  <a:srgbClr val="C00000"/>
                </a:solidFill>
                <a:latin typeface="Arial"/>
                <a:ea typeface="Arial"/>
                <a:cs typeface="Arial"/>
                <a:sym typeface="Arial"/>
              </a:rPr>
              <a:t> </a:t>
            </a:r>
            <a:r>
              <a:rPr lang="en-US" sz="1400" b="1" i="1" dirty="0" err="1">
                <a:solidFill>
                  <a:srgbClr val="C00000"/>
                </a:solidFill>
                <a:latin typeface="Arial"/>
                <a:ea typeface="Arial"/>
                <a:cs typeface="Arial"/>
                <a:sym typeface="Arial"/>
              </a:rPr>
              <a:t>alınacaktır</a:t>
            </a:r>
            <a:r>
              <a:rPr lang="en-US" sz="1400" b="1" i="1" dirty="0">
                <a:solidFill>
                  <a:srgbClr val="C00000"/>
                </a:solidFill>
                <a:latin typeface="Arial"/>
                <a:ea typeface="Arial"/>
                <a:cs typeface="Arial"/>
                <a:sym typeface="Arial"/>
              </a:rPr>
              <a:t>.</a:t>
            </a:r>
            <a:r>
              <a:rPr lang="en-US" sz="1400" b="1" dirty="0">
                <a:solidFill>
                  <a:srgbClr val="C00000"/>
                </a:solidFill>
                <a:latin typeface="Arial"/>
                <a:ea typeface="Arial"/>
                <a:cs typeface="Arial"/>
                <a:sym typeface="Arial"/>
              </a:rPr>
              <a:t>” </a:t>
            </a:r>
            <a:r>
              <a:rPr lang="en-US" sz="1400" b="1" dirty="0" err="1">
                <a:solidFill>
                  <a:srgbClr val="C00000"/>
                </a:solidFill>
                <a:latin typeface="Arial"/>
                <a:ea typeface="Arial"/>
                <a:cs typeface="Arial"/>
                <a:sym typeface="Arial"/>
              </a:rPr>
              <a:t>şeklinde</a:t>
            </a:r>
            <a:r>
              <a:rPr lang="en-US" sz="1400" b="1" dirty="0">
                <a:solidFill>
                  <a:srgbClr val="C00000"/>
                </a:solidFill>
                <a:latin typeface="Arial"/>
                <a:ea typeface="Arial"/>
                <a:cs typeface="Arial"/>
                <a:sym typeface="Arial"/>
              </a:rPr>
              <a:t> plan </a:t>
            </a:r>
            <a:r>
              <a:rPr lang="en-US" sz="1400" b="1" dirty="0" err="1">
                <a:solidFill>
                  <a:srgbClr val="C00000"/>
                </a:solidFill>
                <a:latin typeface="Arial"/>
                <a:ea typeface="Arial"/>
                <a:cs typeface="Arial"/>
                <a:sym typeface="Arial"/>
              </a:rPr>
              <a:t>notu</a:t>
            </a:r>
            <a:r>
              <a:rPr lang="en-US" sz="1400" b="1" dirty="0">
                <a:solidFill>
                  <a:srgbClr val="C00000"/>
                </a:solidFill>
                <a:latin typeface="Arial"/>
                <a:ea typeface="Arial"/>
                <a:cs typeface="Arial"/>
                <a:sym typeface="Arial"/>
              </a:rPr>
              <a:t> </a:t>
            </a:r>
            <a:r>
              <a:rPr lang="en-US" sz="1400" b="1" dirty="0" err="1">
                <a:solidFill>
                  <a:srgbClr val="C00000"/>
                </a:solidFill>
                <a:latin typeface="Arial"/>
                <a:ea typeface="Arial"/>
                <a:cs typeface="Arial"/>
                <a:sym typeface="Arial"/>
              </a:rPr>
              <a:t>eklenmiştir</a:t>
            </a:r>
            <a:r>
              <a:rPr lang="en-US" sz="1400" b="1" dirty="0">
                <a:solidFill>
                  <a:srgbClr val="C00000"/>
                </a:solidFill>
                <a:latin typeface="Arial"/>
                <a:ea typeface="Arial"/>
                <a:cs typeface="Arial"/>
                <a:sym typeface="Arial"/>
              </a:rPr>
              <a:t>. (Plan </a:t>
            </a:r>
            <a:r>
              <a:rPr lang="en-US" sz="1400" b="1" dirty="0" err="1">
                <a:solidFill>
                  <a:srgbClr val="C00000"/>
                </a:solidFill>
                <a:latin typeface="Arial"/>
                <a:ea typeface="Arial"/>
                <a:cs typeface="Arial"/>
                <a:sym typeface="Arial"/>
              </a:rPr>
              <a:t>Notu</a:t>
            </a:r>
            <a:r>
              <a:rPr lang="en-US" sz="1400" b="1" dirty="0">
                <a:solidFill>
                  <a:srgbClr val="C00000"/>
                </a:solidFill>
                <a:latin typeface="Arial"/>
                <a:ea typeface="Arial"/>
                <a:cs typeface="Arial"/>
                <a:sym typeface="Arial"/>
              </a:rPr>
              <a:t> 4)</a:t>
            </a:r>
            <a:endParaRPr lang="en-US" sz="1400" dirty="0"/>
          </a:p>
        </p:txBody>
      </p:sp>
      <p:sp>
        <p:nvSpPr>
          <p:cNvPr id="3" name="Dikdörtgen 2"/>
          <p:cNvSpPr/>
          <p:nvPr/>
        </p:nvSpPr>
        <p:spPr>
          <a:xfrm>
            <a:off x="1219199" y="3576913"/>
            <a:ext cx="9920577" cy="493084"/>
          </a:xfrm>
          <a:prstGeom prst="rect">
            <a:avLst/>
          </a:prstGeom>
        </p:spPr>
        <p:txBody>
          <a:bodyPr wrap="square">
            <a:spAutoFit/>
          </a:bodyPr>
          <a:lstStyle/>
          <a:p>
            <a:pPr lvl="0">
              <a:lnSpc>
                <a:spcPct val="93000"/>
              </a:lnSpc>
              <a:buClr>
                <a:srgbClr val="C00000"/>
              </a:buClr>
              <a:buSzPts val="1600"/>
            </a:pPr>
            <a:r>
              <a:rPr lang="en-US" sz="1400" b="1" dirty="0" err="1">
                <a:solidFill>
                  <a:srgbClr val="C00000"/>
                </a:solidFill>
                <a:latin typeface="Arial"/>
                <a:ea typeface="Arial"/>
                <a:cs typeface="Arial"/>
                <a:sym typeface="Arial"/>
              </a:rPr>
              <a:t>Talep</a:t>
            </a:r>
            <a:r>
              <a:rPr lang="en-US" sz="1400" b="1" dirty="0">
                <a:solidFill>
                  <a:srgbClr val="C00000"/>
                </a:solidFill>
                <a:latin typeface="Arial"/>
                <a:ea typeface="Arial"/>
                <a:cs typeface="Arial"/>
                <a:sym typeface="Arial"/>
              </a:rPr>
              <a:t>, plan </a:t>
            </a:r>
            <a:r>
              <a:rPr lang="en-US" sz="1400" b="1" dirty="0" err="1">
                <a:solidFill>
                  <a:srgbClr val="C00000"/>
                </a:solidFill>
                <a:latin typeface="Arial"/>
                <a:ea typeface="Arial"/>
                <a:cs typeface="Arial"/>
                <a:sym typeface="Arial"/>
              </a:rPr>
              <a:t>onayı</a:t>
            </a:r>
            <a:r>
              <a:rPr lang="en-US" sz="1400" b="1" dirty="0">
                <a:solidFill>
                  <a:srgbClr val="C00000"/>
                </a:solidFill>
                <a:latin typeface="Arial"/>
                <a:ea typeface="Arial"/>
                <a:cs typeface="Arial"/>
                <a:sym typeface="Arial"/>
              </a:rPr>
              <a:t> </a:t>
            </a:r>
            <a:r>
              <a:rPr lang="en-US" sz="1400" b="1" dirty="0" err="1">
                <a:solidFill>
                  <a:srgbClr val="C00000"/>
                </a:solidFill>
                <a:latin typeface="Arial"/>
                <a:ea typeface="Arial"/>
                <a:cs typeface="Arial"/>
                <a:sym typeface="Arial"/>
              </a:rPr>
              <a:t>sonrası</a:t>
            </a:r>
            <a:r>
              <a:rPr lang="en-US" sz="1400" b="1" dirty="0">
                <a:solidFill>
                  <a:srgbClr val="C00000"/>
                </a:solidFill>
                <a:latin typeface="Arial"/>
                <a:ea typeface="Arial"/>
                <a:cs typeface="Arial"/>
                <a:sym typeface="Arial"/>
              </a:rPr>
              <a:t> </a:t>
            </a:r>
            <a:r>
              <a:rPr lang="en-US" sz="1400" b="1" dirty="0" err="1">
                <a:solidFill>
                  <a:srgbClr val="C00000"/>
                </a:solidFill>
                <a:latin typeface="Arial"/>
                <a:ea typeface="Arial"/>
                <a:cs typeface="Arial"/>
                <a:sym typeface="Arial"/>
              </a:rPr>
              <a:t>hazırlanacak</a:t>
            </a:r>
            <a:r>
              <a:rPr lang="en-US" sz="1400" b="1" dirty="0">
                <a:solidFill>
                  <a:srgbClr val="C00000"/>
                </a:solidFill>
                <a:latin typeface="Arial"/>
                <a:ea typeface="Arial"/>
                <a:cs typeface="Arial"/>
                <a:sym typeface="Arial"/>
              </a:rPr>
              <a:t> </a:t>
            </a:r>
            <a:r>
              <a:rPr lang="en-US" sz="1400" b="1" dirty="0" err="1">
                <a:solidFill>
                  <a:srgbClr val="C00000"/>
                </a:solidFill>
                <a:latin typeface="Arial"/>
                <a:ea typeface="Arial"/>
                <a:cs typeface="Arial"/>
                <a:sym typeface="Arial"/>
              </a:rPr>
              <a:t>Kentsel</a:t>
            </a:r>
            <a:r>
              <a:rPr lang="en-US" sz="1400" b="1" dirty="0">
                <a:solidFill>
                  <a:srgbClr val="C00000"/>
                </a:solidFill>
                <a:latin typeface="Arial"/>
                <a:ea typeface="Arial"/>
                <a:cs typeface="Arial"/>
                <a:sym typeface="Arial"/>
              </a:rPr>
              <a:t> </a:t>
            </a:r>
            <a:r>
              <a:rPr lang="en-US" sz="1400" b="1" dirty="0" err="1">
                <a:solidFill>
                  <a:srgbClr val="C00000"/>
                </a:solidFill>
                <a:latin typeface="Arial"/>
                <a:ea typeface="Arial"/>
                <a:cs typeface="Arial"/>
                <a:sym typeface="Arial"/>
              </a:rPr>
              <a:t>Tasarım</a:t>
            </a:r>
            <a:r>
              <a:rPr lang="en-US" sz="1400" b="1" dirty="0">
                <a:solidFill>
                  <a:srgbClr val="C00000"/>
                </a:solidFill>
                <a:latin typeface="Arial"/>
                <a:ea typeface="Arial"/>
                <a:cs typeface="Arial"/>
                <a:sym typeface="Arial"/>
              </a:rPr>
              <a:t> / </a:t>
            </a:r>
            <a:r>
              <a:rPr lang="en-US" sz="1400" b="1" dirty="0" err="1">
                <a:solidFill>
                  <a:srgbClr val="C00000"/>
                </a:solidFill>
                <a:latin typeface="Arial"/>
                <a:ea typeface="Arial"/>
                <a:cs typeface="Arial"/>
                <a:sym typeface="Arial"/>
              </a:rPr>
              <a:t>Peyzaj</a:t>
            </a:r>
            <a:r>
              <a:rPr lang="en-US" sz="1400" b="1" dirty="0">
                <a:solidFill>
                  <a:srgbClr val="C00000"/>
                </a:solidFill>
                <a:latin typeface="Arial"/>
                <a:ea typeface="Arial"/>
                <a:cs typeface="Arial"/>
                <a:sym typeface="Arial"/>
              </a:rPr>
              <a:t> </a:t>
            </a:r>
            <a:r>
              <a:rPr lang="en-US" sz="1400" b="1" dirty="0" err="1">
                <a:solidFill>
                  <a:srgbClr val="C00000"/>
                </a:solidFill>
                <a:latin typeface="Arial"/>
                <a:ea typeface="Arial"/>
                <a:cs typeface="Arial"/>
                <a:sym typeface="Arial"/>
              </a:rPr>
              <a:t>Projesi</a:t>
            </a:r>
            <a:r>
              <a:rPr lang="en-US" sz="1400" b="1" dirty="0">
                <a:solidFill>
                  <a:srgbClr val="C00000"/>
                </a:solidFill>
                <a:latin typeface="Arial"/>
                <a:ea typeface="Arial"/>
                <a:cs typeface="Arial"/>
                <a:sym typeface="Arial"/>
              </a:rPr>
              <a:t> </a:t>
            </a:r>
            <a:r>
              <a:rPr lang="en-US" sz="1400" b="1" dirty="0" err="1">
                <a:solidFill>
                  <a:srgbClr val="C00000"/>
                </a:solidFill>
                <a:latin typeface="Arial"/>
                <a:ea typeface="Arial"/>
                <a:cs typeface="Arial"/>
                <a:sym typeface="Arial"/>
              </a:rPr>
              <a:t>konusu</a:t>
            </a:r>
            <a:r>
              <a:rPr lang="en-US" sz="1400" b="1" dirty="0">
                <a:solidFill>
                  <a:srgbClr val="C00000"/>
                </a:solidFill>
                <a:latin typeface="Arial"/>
                <a:ea typeface="Arial"/>
                <a:cs typeface="Arial"/>
                <a:sym typeface="Arial"/>
              </a:rPr>
              <a:t> </a:t>
            </a:r>
            <a:r>
              <a:rPr lang="en-US" sz="1400" b="1" dirty="0" err="1">
                <a:solidFill>
                  <a:srgbClr val="C00000"/>
                </a:solidFill>
                <a:latin typeface="Arial"/>
                <a:ea typeface="Arial"/>
                <a:cs typeface="Arial"/>
                <a:sym typeface="Arial"/>
              </a:rPr>
              <a:t>olup</a:t>
            </a:r>
            <a:r>
              <a:rPr lang="en-US" sz="1400" b="1" dirty="0">
                <a:solidFill>
                  <a:srgbClr val="C00000"/>
                </a:solidFill>
                <a:latin typeface="Arial"/>
                <a:ea typeface="Arial"/>
                <a:cs typeface="Arial"/>
                <a:sym typeface="Arial"/>
              </a:rPr>
              <a:t>, </a:t>
            </a:r>
            <a:r>
              <a:rPr lang="en-US" sz="1400" b="1" dirty="0" err="1">
                <a:solidFill>
                  <a:srgbClr val="C00000"/>
                </a:solidFill>
                <a:latin typeface="Arial"/>
                <a:ea typeface="Arial"/>
                <a:cs typeface="Arial"/>
                <a:sym typeface="Arial"/>
              </a:rPr>
              <a:t>hazırlanacak</a:t>
            </a:r>
            <a:r>
              <a:rPr lang="en-US" sz="1400" b="1" dirty="0">
                <a:solidFill>
                  <a:srgbClr val="C00000"/>
                </a:solidFill>
                <a:latin typeface="Arial"/>
                <a:ea typeface="Arial"/>
                <a:cs typeface="Arial"/>
                <a:sym typeface="Arial"/>
              </a:rPr>
              <a:t> </a:t>
            </a:r>
            <a:r>
              <a:rPr lang="en-US" sz="1400" b="1" dirty="0" err="1">
                <a:solidFill>
                  <a:srgbClr val="C00000"/>
                </a:solidFill>
                <a:latin typeface="Arial"/>
                <a:ea typeface="Arial"/>
                <a:cs typeface="Arial"/>
                <a:sym typeface="Arial"/>
              </a:rPr>
              <a:t>Kentsel</a:t>
            </a:r>
            <a:r>
              <a:rPr lang="en-US" sz="1400" b="1" dirty="0">
                <a:solidFill>
                  <a:srgbClr val="C00000"/>
                </a:solidFill>
                <a:latin typeface="Arial"/>
                <a:ea typeface="Arial"/>
                <a:cs typeface="Arial"/>
                <a:sym typeface="Arial"/>
              </a:rPr>
              <a:t> </a:t>
            </a:r>
            <a:r>
              <a:rPr lang="en-US" sz="1400" b="1" dirty="0" err="1">
                <a:solidFill>
                  <a:srgbClr val="C00000"/>
                </a:solidFill>
                <a:latin typeface="Arial"/>
                <a:ea typeface="Arial"/>
                <a:cs typeface="Arial"/>
                <a:sym typeface="Arial"/>
              </a:rPr>
              <a:t>Tasarım</a:t>
            </a:r>
            <a:r>
              <a:rPr lang="en-US" sz="1400" b="1" dirty="0">
                <a:solidFill>
                  <a:srgbClr val="C00000"/>
                </a:solidFill>
                <a:latin typeface="Arial"/>
                <a:ea typeface="Arial"/>
                <a:cs typeface="Arial"/>
                <a:sym typeface="Arial"/>
              </a:rPr>
              <a:t> </a:t>
            </a:r>
            <a:r>
              <a:rPr lang="en-US" sz="1400" b="1" dirty="0" err="1">
                <a:solidFill>
                  <a:srgbClr val="C00000"/>
                </a:solidFill>
                <a:latin typeface="Arial"/>
                <a:ea typeface="Arial"/>
                <a:cs typeface="Arial"/>
                <a:sym typeface="Arial"/>
              </a:rPr>
              <a:t>Projesi’nde</a:t>
            </a:r>
            <a:r>
              <a:rPr lang="en-US" sz="1400" b="1" dirty="0">
                <a:solidFill>
                  <a:srgbClr val="C00000"/>
                </a:solidFill>
                <a:latin typeface="Arial"/>
                <a:ea typeface="Arial"/>
                <a:cs typeface="Arial"/>
                <a:sym typeface="Arial"/>
              </a:rPr>
              <a:t>  </a:t>
            </a:r>
            <a:r>
              <a:rPr lang="en-US" sz="1400" b="1" dirty="0" err="1">
                <a:solidFill>
                  <a:srgbClr val="C00000"/>
                </a:solidFill>
                <a:latin typeface="Arial"/>
                <a:ea typeface="Arial"/>
                <a:cs typeface="Arial"/>
                <a:sym typeface="Arial"/>
              </a:rPr>
              <a:t>dezavantajlı</a:t>
            </a:r>
            <a:r>
              <a:rPr lang="en-US" sz="1400" b="1" dirty="0">
                <a:solidFill>
                  <a:srgbClr val="C00000"/>
                </a:solidFill>
                <a:latin typeface="Arial"/>
                <a:ea typeface="Arial"/>
                <a:cs typeface="Arial"/>
                <a:sym typeface="Arial"/>
              </a:rPr>
              <a:t> </a:t>
            </a:r>
            <a:r>
              <a:rPr lang="en-US" sz="1400" b="1" dirty="0" err="1">
                <a:solidFill>
                  <a:srgbClr val="C00000"/>
                </a:solidFill>
                <a:latin typeface="Arial"/>
                <a:ea typeface="Arial"/>
                <a:cs typeface="Arial"/>
                <a:sym typeface="Arial"/>
              </a:rPr>
              <a:t>gruplar</a:t>
            </a:r>
            <a:r>
              <a:rPr lang="en-US" sz="1400" b="1" dirty="0">
                <a:solidFill>
                  <a:srgbClr val="C00000"/>
                </a:solidFill>
                <a:latin typeface="Arial"/>
                <a:ea typeface="Arial"/>
                <a:cs typeface="Arial"/>
                <a:sym typeface="Arial"/>
              </a:rPr>
              <a:t> (</a:t>
            </a:r>
            <a:r>
              <a:rPr lang="en-US" sz="1400" b="1" dirty="0" err="1">
                <a:solidFill>
                  <a:srgbClr val="C00000"/>
                </a:solidFill>
                <a:latin typeface="Arial"/>
                <a:ea typeface="Arial"/>
                <a:cs typeface="Arial"/>
                <a:sym typeface="Arial"/>
              </a:rPr>
              <a:t>engelliler</a:t>
            </a:r>
            <a:r>
              <a:rPr lang="en-US" sz="1400" b="1" dirty="0">
                <a:solidFill>
                  <a:srgbClr val="C00000"/>
                </a:solidFill>
                <a:latin typeface="Arial"/>
                <a:ea typeface="Arial"/>
                <a:cs typeface="Arial"/>
                <a:sym typeface="Arial"/>
              </a:rPr>
              <a:t>, </a:t>
            </a:r>
            <a:r>
              <a:rPr lang="en-US" sz="1400" b="1" dirty="0" err="1">
                <a:solidFill>
                  <a:srgbClr val="C00000"/>
                </a:solidFill>
                <a:latin typeface="Arial"/>
                <a:ea typeface="Arial"/>
                <a:cs typeface="Arial"/>
                <a:sym typeface="Arial"/>
              </a:rPr>
              <a:t>yaşlılar</a:t>
            </a:r>
            <a:r>
              <a:rPr lang="en-US" sz="1400" b="1" dirty="0">
                <a:solidFill>
                  <a:srgbClr val="C00000"/>
                </a:solidFill>
                <a:latin typeface="Arial"/>
                <a:ea typeface="Arial"/>
                <a:cs typeface="Arial"/>
                <a:sym typeface="Arial"/>
              </a:rPr>
              <a:t> </a:t>
            </a:r>
            <a:r>
              <a:rPr lang="en-US" sz="1400" b="1" dirty="0" err="1">
                <a:solidFill>
                  <a:srgbClr val="C00000"/>
                </a:solidFill>
                <a:latin typeface="Arial"/>
                <a:ea typeface="Arial"/>
                <a:cs typeface="Arial"/>
                <a:sym typeface="Arial"/>
              </a:rPr>
              <a:t>vd</a:t>
            </a:r>
            <a:r>
              <a:rPr lang="en-US" sz="1400" b="1" dirty="0">
                <a:solidFill>
                  <a:srgbClr val="C00000"/>
                </a:solidFill>
                <a:latin typeface="Arial"/>
                <a:ea typeface="Arial"/>
                <a:cs typeface="Arial"/>
                <a:sym typeface="Arial"/>
              </a:rPr>
              <a:t>.) </a:t>
            </a:r>
            <a:r>
              <a:rPr lang="en-US" sz="1400" b="1" dirty="0" err="1">
                <a:solidFill>
                  <a:srgbClr val="C00000"/>
                </a:solidFill>
                <a:latin typeface="Arial"/>
                <a:ea typeface="Arial"/>
                <a:cs typeface="Arial"/>
                <a:sym typeface="Arial"/>
              </a:rPr>
              <a:t>dikkate</a:t>
            </a:r>
            <a:r>
              <a:rPr lang="en-US" sz="1400" b="1" dirty="0">
                <a:solidFill>
                  <a:srgbClr val="C00000"/>
                </a:solidFill>
                <a:latin typeface="Arial"/>
                <a:ea typeface="Arial"/>
                <a:cs typeface="Arial"/>
                <a:sym typeface="Arial"/>
              </a:rPr>
              <a:t> </a:t>
            </a:r>
            <a:r>
              <a:rPr lang="en-US" sz="1400" b="1" dirty="0" err="1">
                <a:solidFill>
                  <a:srgbClr val="C00000"/>
                </a:solidFill>
                <a:latin typeface="Arial"/>
                <a:ea typeface="Arial"/>
                <a:cs typeface="Arial"/>
                <a:sym typeface="Arial"/>
              </a:rPr>
              <a:t>alınarak</a:t>
            </a:r>
            <a:r>
              <a:rPr lang="en-US" sz="1400" b="1" dirty="0">
                <a:solidFill>
                  <a:srgbClr val="C00000"/>
                </a:solidFill>
                <a:latin typeface="Arial"/>
                <a:ea typeface="Arial"/>
                <a:cs typeface="Arial"/>
                <a:sym typeface="Arial"/>
              </a:rPr>
              <a:t> </a:t>
            </a:r>
            <a:r>
              <a:rPr lang="en-US" sz="1400" b="1" dirty="0" err="1">
                <a:solidFill>
                  <a:srgbClr val="C00000"/>
                </a:solidFill>
                <a:latin typeface="Arial"/>
                <a:ea typeface="Arial"/>
                <a:cs typeface="Arial"/>
                <a:sym typeface="Arial"/>
              </a:rPr>
              <a:t>projelendirme</a:t>
            </a:r>
            <a:r>
              <a:rPr lang="en-US" sz="1400" b="1" dirty="0">
                <a:solidFill>
                  <a:srgbClr val="C00000"/>
                </a:solidFill>
                <a:latin typeface="Arial"/>
                <a:ea typeface="Arial"/>
                <a:cs typeface="Arial"/>
                <a:sym typeface="Arial"/>
              </a:rPr>
              <a:t> </a:t>
            </a:r>
            <a:r>
              <a:rPr lang="en-US" sz="1400" b="1" dirty="0" err="1">
                <a:solidFill>
                  <a:srgbClr val="C00000"/>
                </a:solidFill>
                <a:latin typeface="Arial"/>
                <a:ea typeface="Arial"/>
                <a:cs typeface="Arial"/>
                <a:sym typeface="Arial"/>
              </a:rPr>
              <a:t>yapılacaktır</a:t>
            </a:r>
            <a:r>
              <a:rPr lang="en-US" sz="1400" b="1" dirty="0">
                <a:solidFill>
                  <a:srgbClr val="C00000"/>
                </a:solidFill>
                <a:latin typeface="Arial"/>
                <a:ea typeface="Arial"/>
                <a:cs typeface="Arial"/>
                <a:sym typeface="Arial"/>
              </a:rPr>
              <a:t>.  </a:t>
            </a:r>
            <a:endParaRPr lang="en-US" sz="1400" dirty="0"/>
          </a:p>
        </p:txBody>
      </p:sp>
      <p:sp>
        <p:nvSpPr>
          <p:cNvPr id="12" name="Dikdörtgen 11"/>
          <p:cNvSpPr/>
          <p:nvPr/>
        </p:nvSpPr>
        <p:spPr>
          <a:xfrm>
            <a:off x="1062469" y="4232402"/>
            <a:ext cx="10234035" cy="729430"/>
          </a:xfrm>
          <a:prstGeom prst="rect">
            <a:avLst/>
          </a:prstGeom>
        </p:spPr>
        <p:txBody>
          <a:bodyPr wrap="square">
            <a:spAutoFit/>
          </a:bodyPr>
          <a:lstStyle/>
          <a:p>
            <a:pPr lvl="0" algn="just">
              <a:lnSpc>
                <a:spcPct val="115000"/>
              </a:lnSpc>
              <a:spcAft>
                <a:spcPts val="0"/>
              </a:spcAft>
            </a:pPr>
            <a:r>
              <a:rPr lang="tr-TR" dirty="0">
                <a:latin typeface="Times New Roman" panose="02020603050405020304" pitchFamily="18" charset="0"/>
                <a:ea typeface="Times New Roman" panose="02020603050405020304" pitchFamily="18" charset="0"/>
              </a:rPr>
              <a:t>7. </a:t>
            </a:r>
            <a:r>
              <a:rPr lang="tr-TR" dirty="0" err="1">
                <a:latin typeface="Times New Roman" panose="02020603050405020304" pitchFamily="18" charset="0"/>
                <a:ea typeface="Times New Roman" panose="02020603050405020304" pitchFamily="18" charset="0"/>
              </a:rPr>
              <a:t>Kültürpark’ın</a:t>
            </a:r>
            <a:r>
              <a:rPr lang="tr-TR" dirty="0">
                <a:latin typeface="Times New Roman" panose="02020603050405020304" pitchFamily="18" charset="0"/>
                <a:ea typeface="Times New Roman" panose="02020603050405020304" pitchFamily="18" charset="0"/>
              </a:rPr>
              <a:t> Taşıma Kapasitesinin Değerlendirilmesi raporunda, alanın taşıma kapasiteleri göz önünde bulundurularak yönetim mekanizmasının oluşturulması ve bu kararların plana işlenmesi, </a:t>
            </a:r>
            <a:endParaRPr lang="tr-TR" dirty="0">
              <a:effectLst/>
              <a:latin typeface="Times New Roman" panose="02020603050405020304" pitchFamily="18" charset="0"/>
              <a:ea typeface="Times New Roman" panose="02020603050405020304" pitchFamily="18" charset="0"/>
            </a:endParaRPr>
          </a:p>
        </p:txBody>
      </p:sp>
      <p:sp>
        <p:nvSpPr>
          <p:cNvPr id="13" name="Dikdörtgen 12"/>
          <p:cNvSpPr/>
          <p:nvPr/>
        </p:nvSpPr>
        <p:spPr>
          <a:xfrm>
            <a:off x="1264206" y="4961832"/>
            <a:ext cx="10161438" cy="693460"/>
          </a:xfrm>
          <a:prstGeom prst="rect">
            <a:avLst/>
          </a:prstGeom>
        </p:spPr>
        <p:txBody>
          <a:bodyPr wrap="square">
            <a:spAutoFit/>
          </a:bodyPr>
          <a:lstStyle/>
          <a:p>
            <a:pPr lvl="0">
              <a:lnSpc>
                <a:spcPct val="93000"/>
              </a:lnSpc>
              <a:spcBef>
                <a:spcPts val="1400"/>
              </a:spcBef>
              <a:buClr>
                <a:srgbClr val="C00000"/>
              </a:buClr>
              <a:buSzPts val="1600"/>
            </a:pPr>
            <a:r>
              <a:rPr lang="en-US" sz="1400" b="1" dirty="0">
                <a:solidFill>
                  <a:srgbClr val="C00000"/>
                </a:solidFill>
                <a:latin typeface="Arial"/>
                <a:ea typeface="Arial"/>
                <a:cs typeface="Arial"/>
                <a:sym typeface="Arial"/>
              </a:rPr>
              <a:t>Plan </a:t>
            </a:r>
            <a:r>
              <a:rPr lang="en-US" sz="1400" b="1" dirty="0" err="1">
                <a:solidFill>
                  <a:srgbClr val="C00000"/>
                </a:solidFill>
                <a:latin typeface="Arial"/>
                <a:ea typeface="Arial"/>
                <a:cs typeface="Arial"/>
                <a:sym typeface="Arial"/>
              </a:rPr>
              <a:t>Notlarına</a:t>
            </a:r>
            <a:r>
              <a:rPr lang="en-US" sz="1400" b="1" dirty="0">
                <a:solidFill>
                  <a:srgbClr val="C00000"/>
                </a:solidFill>
                <a:latin typeface="Arial"/>
                <a:ea typeface="Arial"/>
                <a:cs typeface="Arial"/>
                <a:sym typeface="Arial"/>
              </a:rPr>
              <a:t>; “</a:t>
            </a:r>
            <a:r>
              <a:rPr lang="en-US" sz="1400" b="1" i="1" dirty="0" err="1">
                <a:solidFill>
                  <a:srgbClr val="C00000"/>
                </a:solidFill>
                <a:latin typeface="Arial"/>
                <a:ea typeface="Arial"/>
                <a:cs typeface="Arial"/>
                <a:sym typeface="Arial"/>
              </a:rPr>
              <a:t>Projelendirme</a:t>
            </a:r>
            <a:r>
              <a:rPr lang="en-US" sz="1400" b="1" i="1" dirty="0">
                <a:solidFill>
                  <a:srgbClr val="C00000"/>
                </a:solidFill>
                <a:latin typeface="Arial"/>
                <a:ea typeface="Arial"/>
                <a:cs typeface="Arial"/>
                <a:sym typeface="Arial"/>
              </a:rPr>
              <a:t> </a:t>
            </a:r>
            <a:r>
              <a:rPr lang="en-US" sz="1400" b="1" i="1" dirty="0" err="1">
                <a:solidFill>
                  <a:srgbClr val="C00000"/>
                </a:solidFill>
                <a:latin typeface="Arial"/>
                <a:ea typeface="Arial"/>
                <a:cs typeface="Arial"/>
                <a:sym typeface="Arial"/>
              </a:rPr>
              <a:t>ve</a:t>
            </a:r>
            <a:r>
              <a:rPr lang="en-US" sz="1400" b="1" i="1" dirty="0">
                <a:solidFill>
                  <a:srgbClr val="C00000"/>
                </a:solidFill>
                <a:latin typeface="Arial"/>
                <a:ea typeface="Arial"/>
                <a:cs typeface="Arial"/>
                <a:sym typeface="Arial"/>
              </a:rPr>
              <a:t> </a:t>
            </a:r>
            <a:r>
              <a:rPr lang="en-US" sz="1400" b="1" i="1" dirty="0" err="1">
                <a:solidFill>
                  <a:srgbClr val="C00000"/>
                </a:solidFill>
                <a:latin typeface="Arial"/>
                <a:ea typeface="Arial"/>
                <a:cs typeface="Arial"/>
                <a:sym typeface="Arial"/>
              </a:rPr>
              <a:t>uygulama</a:t>
            </a:r>
            <a:r>
              <a:rPr lang="en-US" sz="1400" b="1" i="1" dirty="0">
                <a:solidFill>
                  <a:srgbClr val="C00000"/>
                </a:solidFill>
                <a:latin typeface="Arial"/>
                <a:ea typeface="Arial"/>
                <a:cs typeface="Arial"/>
                <a:sym typeface="Arial"/>
              </a:rPr>
              <a:t> </a:t>
            </a:r>
            <a:r>
              <a:rPr lang="en-US" sz="1400" b="1" i="1" dirty="0" err="1">
                <a:solidFill>
                  <a:srgbClr val="C00000"/>
                </a:solidFill>
                <a:latin typeface="Arial"/>
                <a:ea typeface="Arial"/>
                <a:cs typeface="Arial"/>
                <a:sym typeface="Arial"/>
              </a:rPr>
              <a:t>aşamasında</a:t>
            </a:r>
            <a:r>
              <a:rPr lang="en-US" sz="1400" b="1" i="1" dirty="0">
                <a:solidFill>
                  <a:srgbClr val="C00000"/>
                </a:solidFill>
                <a:latin typeface="Arial"/>
                <a:ea typeface="Arial"/>
                <a:cs typeface="Arial"/>
                <a:sym typeface="Arial"/>
              </a:rPr>
              <a:t>, </a:t>
            </a:r>
            <a:r>
              <a:rPr lang="en-US" sz="1400" b="1" i="1" dirty="0" err="1">
                <a:solidFill>
                  <a:srgbClr val="C00000"/>
                </a:solidFill>
                <a:latin typeface="Arial"/>
                <a:ea typeface="Arial"/>
                <a:cs typeface="Arial"/>
                <a:sym typeface="Arial"/>
              </a:rPr>
              <a:t>plana</a:t>
            </a:r>
            <a:r>
              <a:rPr lang="en-US" sz="1400" b="1" i="1" dirty="0">
                <a:solidFill>
                  <a:srgbClr val="C00000"/>
                </a:solidFill>
                <a:latin typeface="Arial"/>
                <a:ea typeface="Arial"/>
                <a:cs typeface="Arial"/>
                <a:sym typeface="Arial"/>
              </a:rPr>
              <a:t> </a:t>
            </a:r>
            <a:r>
              <a:rPr lang="en-US" sz="1400" b="1" i="1" dirty="0" err="1">
                <a:solidFill>
                  <a:srgbClr val="C00000"/>
                </a:solidFill>
                <a:latin typeface="Arial"/>
                <a:ea typeface="Arial"/>
                <a:cs typeface="Arial"/>
                <a:sym typeface="Arial"/>
              </a:rPr>
              <a:t>veri</a:t>
            </a:r>
            <a:r>
              <a:rPr lang="en-US" sz="1400" b="1" i="1" dirty="0">
                <a:solidFill>
                  <a:srgbClr val="C00000"/>
                </a:solidFill>
                <a:latin typeface="Arial"/>
                <a:ea typeface="Arial"/>
                <a:cs typeface="Arial"/>
                <a:sym typeface="Arial"/>
              </a:rPr>
              <a:t> </a:t>
            </a:r>
            <a:r>
              <a:rPr lang="en-US" sz="1400" b="1" i="1" dirty="0" err="1">
                <a:solidFill>
                  <a:srgbClr val="C00000"/>
                </a:solidFill>
                <a:latin typeface="Arial"/>
                <a:ea typeface="Arial"/>
                <a:cs typeface="Arial"/>
                <a:sym typeface="Arial"/>
              </a:rPr>
              <a:t>teşkil</a:t>
            </a:r>
            <a:r>
              <a:rPr lang="en-US" sz="1400" b="1" i="1" dirty="0">
                <a:solidFill>
                  <a:srgbClr val="C00000"/>
                </a:solidFill>
                <a:latin typeface="Arial"/>
                <a:ea typeface="Arial"/>
                <a:cs typeface="Arial"/>
                <a:sym typeface="Arial"/>
              </a:rPr>
              <a:t> </a:t>
            </a:r>
            <a:r>
              <a:rPr lang="en-US" sz="1400" b="1" i="1" dirty="0" err="1">
                <a:solidFill>
                  <a:srgbClr val="C00000"/>
                </a:solidFill>
                <a:latin typeface="Arial"/>
                <a:ea typeface="Arial"/>
                <a:cs typeface="Arial"/>
                <a:sym typeface="Arial"/>
              </a:rPr>
              <a:t>eden</a:t>
            </a:r>
            <a:r>
              <a:rPr lang="en-US" sz="1400" b="1" i="1" dirty="0">
                <a:solidFill>
                  <a:srgbClr val="C00000"/>
                </a:solidFill>
                <a:latin typeface="Arial"/>
                <a:ea typeface="Arial"/>
                <a:cs typeface="Arial"/>
                <a:sym typeface="Arial"/>
              </a:rPr>
              <a:t> </a:t>
            </a:r>
            <a:r>
              <a:rPr lang="en-US" sz="1400" b="1" i="1" dirty="0" err="1">
                <a:solidFill>
                  <a:srgbClr val="C00000"/>
                </a:solidFill>
                <a:latin typeface="Arial"/>
                <a:ea typeface="Arial"/>
                <a:cs typeface="Arial"/>
                <a:sym typeface="Arial"/>
              </a:rPr>
              <a:t>ve</a:t>
            </a:r>
            <a:r>
              <a:rPr lang="en-US" sz="1400" b="1" i="1" dirty="0">
                <a:solidFill>
                  <a:srgbClr val="C00000"/>
                </a:solidFill>
                <a:latin typeface="Arial"/>
                <a:ea typeface="Arial"/>
                <a:cs typeface="Arial"/>
                <a:sym typeface="Arial"/>
              </a:rPr>
              <a:t> Plan </a:t>
            </a:r>
            <a:r>
              <a:rPr lang="en-US" sz="1400" b="1" i="1" dirty="0" err="1">
                <a:solidFill>
                  <a:srgbClr val="C00000"/>
                </a:solidFill>
                <a:latin typeface="Arial"/>
                <a:ea typeface="Arial"/>
                <a:cs typeface="Arial"/>
                <a:sym typeface="Arial"/>
              </a:rPr>
              <a:t>Raporunda</a:t>
            </a:r>
            <a:r>
              <a:rPr lang="en-US" sz="1400" b="1" i="1" dirty="0">
                <a:solidFill>
                  <a:srgbClr val="C00000"/>
                </a:solidFill>
                <a:latin typeface="Arial"/>
                <a:ea typeface="Arial"/>
                <a:cs typeface="Arial"/>
                <a:sym typeface="Arial"/>
              </a:rPr>
              <a:t> </a:t>
            </a:r>
            <a:r>
              <a:rPr lang="en-US" sz="1400" b="1" i="1" dirty="0" err="1">
                <a:solidFill>
                  <a:srgbClr val="C00000"/>
                </a:solidFill>
                <a:latin typeface="Arial"/>
                <a:ea typeface="Arial"/>
                <a:cs typeface="Arial"/>
                <a:sym typeface="Arial"/>
              </a:rPr>
              <a:t>yer</a:t>
            </a:r>
            <a:r>
              <a:rPr lang="en-US" sz="1400" b="1" i="1" dirty="0">
                <a:solidFill>
                  <a:srgbClr val="C00000"/>
                </a:solidFill>
                <a:latin typeface="Arial"/>
                <a:ea typeface="Arial"/>
                <a:cs typeface="Arial"/>
                <a:sym typeface="Arial"/>
              </a:rPr>
              <a:t> </a:t>
            </a:r>
            <a:r>
              <a:rPr lang="en-US" sz="1400" b="1" i="1" dirty="0" err="1">
                <a:solidFill>
                  <a:srgbClr val="C00000"/>
                </a:solidFill>
                <a:latin typeface="Arial"/>
                <a:ea typeface="Arial"/>
                <a:cs typeface="Arial"/>
                <a:sym typeface="Arial"/>
              </a:rPr>
              <a:t>alan</a:t>
            </a:r>
            <a:r>
              <a:rPr lang="en-US" sz="1400" b="1" i="1" dirty="0">
                <a:solidFill>
                  <a:srgbClr val="C00000"/>
                </a:solidFill>
                <a:latin typeface="Arial"/>
                <a:ea typeface="Arial"/>
                <a:cs typeface="Arial"/>
                <a:sym typeface="Arial"/>
              </a:rPr>
              <a:t> «</a:t>
            </a:r>
            <a:r>
              <a:rPr lang="en-US" sz="1400" b="1" i="1" dirty="0" err="1">
                <a:solidFill>
                  <a:srgbClr val="C00000"/>
                </a:solidFill>
                <a:latin typeface="Arial"/>
                <a:ea typeface="Arial"/>
                <a:cs typeface="Arial"/>
                <a:sym typeface="Arial"/>
              </a:rPr>
              <a:t>Kültürpark’ın</a:t>
            </a:r>
            <a:r>
              <a:rPr lang="en-US" sz="1400" b="1" i="1" dirty="0">
                <a:solidFill>
                  <a:srgbClr val="C00000"/>
                </a:solidFill>
                <a:latin typeface="Arial"/>
                <a:ea typeface="Arial"/>
                <a:cs typeface="Arial"/>
                <a:sym typeface="Arial"/>
              </a:rPr>
              <a:t> </a:t>
            </a:r>
            <a:r>
              <a:rPr lang="en-US" sz="1400" b="1" i="1" dirty="0" err="1">
                <a:solidFill>
                  <a:srgbClr val="C00000"/>
                </a:solidFill>
                <a:latin typeface="Arial"/>
                <a:ea typeface="Arial"/>
                <a:cs typeface="Arial"/>
                <a:sym typeface="Arial"/>
              </a:rPr>
              <a:t>Taşıma</a:t>
            </a:r>
            <a:r>
              <a:rPr lang="en-US" sz="1400" b="1" i="1" dirty="0">
                <a:solidFill>
                  <a:srgbClr val="C00000"/>
                </a:solidFill>
                <a:latin typeface="Arial"/>
                <a:ea typeface="Arial"/>
                <a:cs typeface="Arial"/>
                <a:sym typeface="Arial"/>
              </a:rPr>
              <a:t> </a:t>
            </a:r>
            <a:r>
              <a:rPr lang="en-US" sz="1400" b="1" i="1" dirty="0" err="1">
                <a:solidFill>
                  <a:srgbClr val="C00000"/>
                </a:solidFill>
                <a:latin typeface="Arial"/>
                <a:ea typeface="Arial"/>
                <a:cs typeface="Arial"/>
                <a:sym typeface="Arial"/>
              </a:rPr>
              <a:t>Kapasitesinin</a:t>
            </a:r>
            <a:r>
              <a:rPr lang="en-US" sz="1400" b="1" i="1" dirty="0">
                <a:solidFill>
                  <a:srgbClr val="C00000"/>
                </a:solidFill>
                <a:latin typeface="Arial"/>
                <a:ea typeface="Arial"/>
                <a:cs typeface="Arial"/>
                <a:sym typeface="Arial"/>
              </a:rPr>
              <a:t> </a:t>
            </a:r>
            <a:r>
              <a:rPr lang="en-US" sz="1400" b="1" i="1" dirty="0" err="1">
                <a:solidFill>
                  <a:srgbClr val="C00000"/>
                </a:solidFill>
                <a:latin typeface="Arial"/>
                <a:ea typeface="Arial"/>
                <a:cs typeface="Arial"/>
                <a:sym typeface="Arial"/>
              </a:rPr>
              <a:t>Değerlendirilmesi</a:t>
            </a:r>
            <a:r>
              <a:rPr lang="en-US" sz="1400" b="1" i="1" dirty="0">
                <a:solidFill>
                  <a:srgbClr val="C00000"/>
                </a:solidFill>
                <a:latin typeface="Arial"/>
                <a:ea typeface="Arial"/>
                <a:cs typeface="Arial"/>
                <a:sym typeface="Arial"/>
              </a:rPr>
              <a:t> </a:t>
            </a:r>
            <a:r>
              <a:rPr lang="en-US" sz="1400" b="1" i="1" dirty="0" err="1">
                <a:solidFill>
                  <a:srgbClr val="C00000"/>
                </a:solidFill>
                <a:latin typeface="Arial"/>
                <a:ea typeface="Arial"/>
                <a:cs typeface="Arial"/>
                <a:sym typeface="Arial"/>
              </a:rPr>
              <a:t>Raporu»nda</a:t>
            </a:r>
            <a:r>
              <a:rPr lang="en-US" sz="1400" b="1" i="1" dirty="0">
                <a:solidFill>
                  <a:srgbClr val="C00000"/>
                </a:solidFill>
                <a:latin typeface="Arial"/>
                <a:ea typeface="Arial"/>
                <a:cs typeface="Arial"/>
                <a:sym typeface="Arial"/>
              </a:rPr>
              <a:t> </a:t>
            </a:r>
            <a:r>
              <a:rPr lang="en-US" sz="1400" b="1" i="1" dirty="0" err="1">
                <a:solidFill>
                  <a:srgbClr val="C00000"/>
                </a:solidFill>
                <a:latin typeface="Arial"/>
                <a:ea typeface="Arial"/>
                <a:cs typeface="Arial"/>
                <a:sym typeface="Arial"/>
              </a:rPr>
              <a:t>belirtilen</a:t>
            </a:r>
            <a:r>
              <a:rPr lang="en-US" sz="1400" b="1" i="1" dirty="0">
                <a:solidFill>
                  <a:srgbClr val="C00000"/>
                </a:solidFill>
                <a:latin typeface="Arial"/>
                <a:ea typeface="Arial"/>
                <a:cs typeface="Arial"/>
                <a:sym typeface="Arial"/>
              </a:rPr>
              <a:t> </a:t>
            </a:r>
            <a:r>
              <a:rPr lang="en-US" sz="1400" b="1" i="1" dirty="0" err="1">
                <a:solidFill>
                  <a:srgbClr val="C00000"/>
                </a:solidFill>
                <a:latin typeface="Arial"/>
                <a:ea typeface="Arial"/>
                <a:cs typeface="Arial"/>
                <a:sym typeface="Arial"/>
              </a:rPr>
              <a:t>hususlara</a:t>
            </a:r>
            <a:r>
              <a:rPr lang="en-US" sz="1400" b="1" i="1" dirty="0">
                <a:solidFill>
                  <a:srgbClr val="C00000"/>
                </a:solidFill>
                <a:latin typeface="Arial"/>
                <a:ea typeface="Arial"/>
                <a:cs typeface="Arial"/>
                <a:sym typeface="Arial"/>
              </a:rPr>
              <a:t> </a:t>
            </a:r>
            <a:r>
              <a:rPr lang="en-US" sz="1400" b="1" i="1" dirty="0" err="1">
                <a:solidFill>
                  <a:srgbClr val="C00000"/>
                </a:solidFill>
                <a:latin typeface="Arial"/>
                <a:ea typeface="Arial"/>
                <a:cs typeface="Arial"/>
                <a:sym typeface="Arial"/>
              </a:rPr>
              <a:t>uyulacaktır</a:t>
            </a:r>
            <a:r>
              <a:rPr lang="en-US" sz="1400" b="1" i="1" dirty="0">
                <a:solidFill>
                  <a:srgbClr val="C00000"/>
                </a:solidFill>
                <a:latin typeface="Arial"/>
                <a:ea typeface="Arial"/>
                <a:cs typeface="Arial"/>
                <a:sym typeface="Arial"/>
              </a:rPr>
              <a:t>.” </a:t>
            </a:r>
            <a:r>
              <a:rPr lang="en-US" sz="1400" b="1" dirty="0" err="1">
                <a:solidFill>
                  <a:srgbClr val="C00000"/>
                </a:solidFill>
                <a:latin typeface="Arial"/>
                <a:ea typeface="Arial"/>
                <a:cs typeface="Arial"/>
                <a:sym typeface="Arial"/>
              </a:rPr>
              <a:t>şeklinde</a:t>
            </a:r>
            <a:r>
              <a:rPr lang="en-US" sz="1400" b="1" dirty="0">
                <a:solidFill>
                  <a:srgbClr val="C00000"/>
                </a:solidFill>
                <a:latin typeface="Arial"/>
                <a:ea typeface="Arial"/>
                <a:cs typeface="Arial"/>
                <a:sym typeface="Arial"/>
              </a:rPr>
              <a:t> plan </a:t>
            </a:r>
            <a:r>
              <a:rPr lang="en-US" sz="1400" b="1" dirty="0" err="1">
                <a:solidFill>
                  <a:srgbClr val="C00000"/>
                </a:solidFill>
                <a:latin typeface="Arial"/>
                <a:ea typeface="Arial"/>
                <a:cs typeface="Arial"/>
                <a:sym typeface="Arial"/>
              </a:rPr>
              <a:t>notu</a:t>
            </a:r>
            <a:r>
              <a:rPr lang="en-US" sz="1400" b="1" dirty="0">
                <a:solidFill>
                  <a:srgbClr val="C00000"/>
                </a:solidFill>
                <a:latin typeface="Arial"/>
                <a:ea typeface="Arial"/>
                <a:cs typeface="Arial"/>
                <a:sym typeface="Arial"/>
              </a:rPr>
              <a:t> </a:t>
            </a:r>
            <a:r>
              <a:rPr lang="en-US" sz="1400" b="1" dirty="0" err="1">
                <a:solidFill>
                  <a:srgbClr val="C00000"/>
                </a:solidFill>
                <a:latin typeface="Arial"/>
                <a:ea typeface="Arial"/>
                <a:cs typeface="Arial"/>
                <a:sym typeface="Arial"/>
              </a:rPr>
              <a:t>eklenmiştir</a:t>
            </a:r>
            <a:r>
              <a:rPr lang="en-US" sz="1400" b="1" dirty="0">
                <a:solidFill>
                  <a:srgbClr val="C00000"/>
                </a:solidFill>
                <a:latin typeface="Arial"/>
                <a:ea typeface="Arial"/>
                <a:cs typeface="Arial"/>
                <a:sym typeface="Arial"/>
              </a:rPr>
              <a:t>. (Plan </a:t>
            </a:r>
            <a:r>
              <a:rPr lang="en-US" sz="1400" b="1" dirty="0" err="1">
                <a:solidFill>
                  <a:srgbClr val="C00000"/>
                </a:solidFill>
                <a:latin typeface="Arial"/>
                <a:ea typeface="Arial"/>
                <a:cs typeface="Arial"/>
                <a:sym typeface="Arial"/>
              </a:rPr>
              <a:t>Notu</a:t>
            </a:r>
            <a:r>
              <a:rPr lang="en-US" sz="1400" b="1" dirty="0">
                <a:solidFill>
                  <a:srgbClr val="C00000"/>
                </a:solidFill>
                <a:latin typeface="Arial"/>
                <a:ea typeface="Arial"/>
                <a:cs typeface="Arial"/>
                <a:sym typeface="Arial"/>
              </a:rPr>
              <a:t> 5)</a:t>
            </a:r>
            <a:endParaRPr lang="en-US" sz="1400" dirty="0"/>
          </a:p>
        </p:txBody>
      </p:sp>
    </p:spTree>
    <p:extLst>
      <p:ext uri="{BB962C8B-B14F-4D97-AF65-F5344CB8AC3E}">
        <p14:creationId xmlns:p14="http://schemas.microsoft.com/office/powerpoint/2010/main" val="35534090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219200" y="6405568"/>
            <a:ext cx="11468100" cy="452432"/>
          </a:xfrm>
          <a:prstGeom prst="rect">
            <a:avLst/>
          </a:prstGeom>
        </p:spPr>
        <p:txBody>
          <a:bodyPr wrap="square">
            <a:spAutoFit/>
          </a:bodyPr>
          <a:lstStyle/>
          <a:p>
            <a:pPr>
              <a:lnSpc>
                <a:spcPct val="130000"/>
              </a:lnSpc>
              <a:spcAft>
                <a:spcPts val="0"/>
              </a:spcAft>
            </a:pPr>
            <a:r>
              <a:rPr lang="tr-TR" b="1" dirty="0">
                <a:latin typeface="Verdana" panose="020B0604030504040204" pitchFamily="34" charset="0"/>
                <a:ea typeface="Times New Roman" panose="02020603050405020304" pitchFamily="18" charset="0"/>
                <a:cs typeface="Arial" panose="020B0604020202020204" pitchFamily="34" charset="0"/>
              </a:rPr>
              <a:t>TÜRK MÜHENDİS VE MİMAR ODALARI BİRLİĞİİZMİR İL KOORDİNASYON KURULU</a:t>
            </a:r>
            <a:endParaRPr lang="tr-TR" sz="2800" dirty="0">
              <a:effectLst/>
              <a:latin typeface="Times New Roman" panose="02020603050405020304" pitchFamily="18" charset="0"/>
              <a:ea typeface="Times New Roman" panose="02020603050405020304" pitchFamily="18" charset="0"/>
            </a:endParaRPr>
          </a:p>
        </p:txBody>
      </p:sp>
      <p:pic>
        <p:nvPicPr>
          <p:cNvPr id="5" name="Resim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69372" y="109532"/>
            <a:ext cx="1312545" cy="685800"/>
          </a:xfrm>
          <a:prstGeom prst="rect">
            <a:avLst/>
          </a:prstGeom>
          <a:noFill/>
          <a:ln>
            <a:noFill/>
          </a:ln>
        </p:spPr>
      </p:pic>
      <p:sp>
        <p:nvSpPr>
          <p:cNvPr id="2" name="Dikdörtgen 1"/>
          <p:cNvSpPr/>
          <p:nvPr/>
        </p:nvSpPr>
        <p:spPr>
          <a:xfrm>
            <a:off x="983994" y="1265781"/>
            <a:ext cx="10267404" cy="1258421"/>
          </a:xfrm>
          <a:prstGeom prst="rect">
            <a:avLst/>
          </a:prstGeom>
        </p:spPr>
        <p:txBody>
          <a:bodyPr wrap="square">
            <a:spAutoFit/>
          </a:bodyPr>
          <a:lstStyle/>
          <a:p>
            <a:pPr marL="457200">
              <a:spcAft>
                <a:spcPts val="0"/>
              </a:spcAft>
            </a:pPr>
            <a:r>
              <a:rPr lang="tr-TR" dirty="0">
                <a:latin typeface="Times New Roman" panose="02020603050405020304" pitchFamily="18" charset="0"/>
                <a:ea typeface="Times New Roman" panose="02020603050405020304" pitchFamily="18" charset="0"/>
              </a:rPr>
              <a:t> </a:t>
            </a:r>
          </a:p>
          <a:p>
            <a:pPr lvl="0" algn="just">
              <a:lnSpc>
                <a:spcPct val="107000"/>
              </a:lnSpc>
              <a:spcAft>
                <a:spcPts val="800"/>
              </a:spcAft>
            </a:pPr>
            <a:r>
              <a:rPr lang="tr-TR" dirty="0">
                <a:latin typeface="Times New Roman" panose="02020603050405020304" pitchFamily="18" charset="0"/>
                <a:ea typeface="Times New Roman" panose="02020603050405020304" pitchFamily="18" charset="0"/>
              </a:rPr>
              <a:t>8. </a:t>
            </a:r>
            <a:r>
              <a:rPr lang="tr-TR" dirty="0" err="1">
                <a:latin typeface="Times New Roman" panose="02020603050405020304" pitchFamily="18" charset="0"/>
                <a:ea typeface="Times New Roman" panose="02020603050405020304" pitchFamily="18" charset="0"/>
              </a:rPr>
              <a:t>Kültürpark’ın</a:t>
            </a:r>
            <a:r>
              <a:rPr lang="tr-TR" dirty="0">
                <a:latin typeface="Times New Roman" panose="02020603050405020304" pitchFamily="18" charset="0"/>
                <a:ea typeface="Times New Roman" panose="02020603050405020304" pitchFamily="18" charset="0"/>
              </a:rPr>
              <a:t> farklı </a:t>
            </a:r>
            <a:r>
              <a:rPr lang="tr-TR" dirty="0" err="1">
                <a:latin typeface="Times New Roman" panose="02020603050405020304" pitchFamily="18" charset="0"/>
                <a:ea typeface="Times New Roman" panose="02020603050405020304" pitchFamily="18" charset="0"/>
              </a:rPr>
              <a:t>sosyo</a:t>
            </a:r>
            <a:r>
              <a:rPr lang="tr-TR" dirty="0">
                <a:latin typeface="Times New Roman" panose="02020603050405020304" pitchFamily="18" charset="0"/>
                <a:ea typeface="Times New Roman" panose="02020603050405020304" pitchFamily="18" charset="0"/>
              </a:rPr>
              <a:t>-ekonomik profile sahip bölgelerin kesişimin de yer alması ve parkın farklı bölgelerinde farklı kullanım isteklerinin oluşması nedeniyle, farklı kullanıcıların kullanım beklentilerini karşılayabilecek mekan kurgularının değerlendirilmesi, </a:t>
            </a:r>
            <a:endParaRPr lang="tr-TR" dirty="0">
              <a:effectLst/>
              <a:latin typeface="Times New Roman" panose="02020603050405020304" pitchFamily="18" charset="0"/>
              <a:ea typeface="Times New Roman" panose="02020603050405020304" pitchFamily="18" charset="0"/>
            </a:endParaRPr>
          </a:p>
        </p:txBody>
      </p:sp>
      <p:sp>
        <p:nvSpPr>
          <p:cNvPr id="3" name="Dikdörtgen 2"/>
          <p:cNvSpPr/>
          <p:nvPr/>
        </p:nvSpPr>
        <p:spPr>
          <a:xfrm>
            <a:off x="1074008" y="3506669"/>
            <a:ext cx="10450286" cy="388696"/>
          </a:xfrm>
          <a:prstGeom prst="rect">
            <a:avLst/>
          </a:prstGeom>
        </p:spPr>
        <p:txBody>
          <a:bodyPr wrap="square">
            <a:spAutoFit/>
          </a:bodyPr>
          <a:lstStyle/>
          <a:p>
            <a:pPr lvl="0" algn="just">
              <a:lnSpc>
                <a:spcPct val="107000"/>
              </a:lnSpc>
              <a:spcAft>
                <a:spcPts val="800"/>
              </a:spcAft>
            </a:pPr>
            <a:r>
              <a:rPr lang="tr-TR" dirty="0">
                <a:latin typeface="Times New Roman" panose="02020603050405020304" pitchFamily="18" charset="0"/>
                <a:ea typeface="Times New Roman" panose="02020603050405020304" pitchFamily="18" charset="0"/>
              </a:rPr>
              <a:t>9. Etkinlik planlaması yapılırken, etkinlikler arası çatışmaların (rekreasyon-gürültü </a:t>
            </a:r>
            <a:r>
              <a:rPr lang="tr-TR" dirty="0" err="1">
                <a:latin typeface="Times New Roman" panose="02020603050405020304" pitchFamily="18" charset="0"/>
                <a:ea typeface="Times New Roman" panose="02020603050405020304" pitchFamily="18" charset="0"/>
              </a:rPr>
              <a:t>vb</a:t>
            </a:r>
            <a:r>
              <a:rPr lang="tr-TR" dirty="0">
                <a:latin typeface="Times New Roman" panose="02020603050405020304" pitchFamily="18" charset="0"/>
                <a:ea typeface="Times New Roman" panose="02020603050405020304" pitchFamily="18" charset="0"/>
              </a:rPr>
              <a:t>) dikkate alınması,</a:t>
            </a:r>
            <a:endParaRPr lang="tr-TR" dirty="0">
              <a:effectLst/>
              <a:latin typeface="Times New Roman" panose="02020603050405020304" pitchFamily="18" charset="0"/>
              <a:ea typeface="Times New Roman" panose="02020603050405020304" pitchFamily="18" charset="0"/>
            </a:endParaRPr>
          </a:p>
        </p:txBody>
      </p:sp>
      <p:sp>
        <p:nvSpPr>
          <p:cNvPr id="17" name="Dikdörtgen 16"/>
          <p:cNvSpPr/>
          <p:nvPr/>
        </p:nvSpPr>
        <p:spPr>
          <a:xfrm>
            <a:off x="1074008" y="708232"/>
            <a:ext cx="9358859" cy="368755"/>
          </a:xfrm>
          <a:prstGeom prst="rect">
            <a:avLst/>
          </a:prstGeom>
        </p:spPr>
        <p:txBody>
          <a:bodyPr wrap="square">
            <a:spAutoFit/>
          </a:bodyPr>
          <a:lstStyle/>
          <a:p>
            <a:pPr lvl="0" algn="just">
              <a:lnSpc>
                <a:spcPct val="107000"/>
              </a:lnSpc>
              <a:spcAft>
                <a:spcPts val="800"/>
              </a:spcAft>
              <a:tabLst>
                <a:tab pos="450215" algn="l"/>
              </a:tabLst>
            </a:pPr>
            <a:r>
              <a:rPr lang="tr-TR" b="1" u="sng" dirty="0">
                <a:latin typeface="Times New Roman" panose="02020603050405020304" pitchFamily="18" charset="0"/>
                <a:ea typeface="Times New Roman" panose="02020603050405020304" pitchFamily="18" charset="0"/>
              </a:rPr>
              <a:t>TEMEL KULLANIM KARARLARINA VE YÖNETİME DAİR BEKLENTİLER</a:t>
            </a:r>
            <a:endParaRPr lang="tr-TR" b="1" u="sng" dirty="0">
              <a:effectLst/>
              <a:latin typeface="Times New Roman" panose="02020603050405020304" pitchFamily="18" charset="0"/>
              <a:ea typeface="Times New Roman" panose="02020603050405020304" pitchFamily="18" charset="0"/>
            </a:endParaRPr>
          </a:p>
        </p:txBody>
      </p:sp>
      <p:sp>
        <p:nvSpPr>
          <p:cNvPr id="9" name="Google Shape;192;p8"/>
          <p:cNvSpPr txBox="1"/>
          <p:nvPr/>
        </p:nvSpPr>
        <p:spPr>
          <a:xfrm>
            <a:off x="1206980" y="2649345"/>
            <a:ext cx="9987042" cy="765408"/>
          </a:xfrm>
          <a:prstGeom prst="rect">
            <a:avLst/>
          </a:prstGeom>
          <a:noFill/>
          <a:ln>
            <a:noFill/>
          </a:ln>
        </p:spPr>
        <p:txBody>
          <a:bodyPr spcFirstLastPara="1" wrap="square" lIns="0" tIns="12225" rIns="0" bIns="0" anchor="t" anchorCtr="0">
            <a:noAutofit/>
          </a:bodyPr>
          <a:lstStyle/>
          <a:p>
            <a:pPr marL="0" marR="0" lvl="0" indent="0" algn="l" rtl="0">
              <a:lnSpc>
                <a:spcPct val="93000"/>
              </a:lnSpc>
              <a:spcBef>
                <a:spcPts val="0"/>
              </a:spcBef>
              <a:spcAft>
                <a:spcPts val="0"/>
              </a:spcAft>
              <a:buClr>
                <a:srgbClr val="C00000"/>
              </a:buClr>
              <a:buSzPts val="1400"/>
              <a:buFont typeface="Arial"/>
              <a:buNone/>
            </a:pPr>
            <a:r>
              <a:rPr lang="en-US" sz="1400" b="1" i="0" u="none" dirty="0">
                <a:solidFill>
                  <a:srgbClr val="C00000"/>
                </a:solidFill>
                <a:latin typeface="Arial"/>
                <a:ea typeface="Arial"/>
                <a:cs typeface="Arial"/>
                <a:sym typeface="Arial"/>
              </a:rPr>
              <a:t>Alanın </a:t>
            </a:r>
            <a:r>
              <a:rPr lang="en-US" sz="1400" b="1" i="0" u="none" dirty="0" err="1">
                <a:solidFill>
                  <a:srgbClr val="C00000"/>
                </a:solidFill>
                <a:latin typeface="Arial"/>
                <a:ea typeface="Arial"/>
                <a:cs typeface="Arial"/>
                <a:sym typeface="Arial"/>
              </a:rPr>
              <a:t>kullanıcı</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profiline</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yönelik</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plana</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veri</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teşkil</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eden</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Kültürpark’ın</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Kullanım-Kullanıcı</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Profili</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Raporu</a:t>
            </a:r>
            <a:r>
              <a:rPr lang="en-US" sz="1400" b="1" i="0" u="none" dirty="0">
                <a:solidFill>
                  <a:srgbClr val="C00000"/>
                </a:solidFill>
                <a:latin typeface="Arial"/>
                <a:ea typeface="Arial"/>
                <a:cs typeface="Arial"/>
                <a:sym typeface="Arial"/>
              </a:rPr>
              <a:t>» Plan </a:t>
            </a:r>
            <a:r>
              <a:rPr lang="en-US" sz="1400" b="1" i="0" u="none" dirty="0" err="1">
                <a:solidFill>
                  <a:srgbClr val="C00000"/>
                </a:solidFill>
                <a:latin typeface="Arial"/>
                <a:ea typeface="Arial"/>
                <a:cs typeface="Arial"/>
                <a:sym typeface="Arial"/>
              </a:rPr>
              <a:t>Raporu</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ekinde</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yer</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almakta</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ve</a:t>
            </a:r>
            <a:r>
              <a:rPr lang="en-US" sz="1400" b="1" i="0" u="none" dirty="0">
                <a:solidFill>
                  <a:srgbClr val="C00000"/>
                </a:solidFill>
                <a:latin typeface="Arial"/>
                <a:ea typeface="Arial"/>
                <a:cs typeface="Arial"/>
                <a:sym typeface="Arial"/>
              </a:rPr>
              <a:t> Plan </a:t>
            </a:r>
            <a:r>
              <a:rPr lang="en-US" sz="1400" b="1" i="0" u="none" dirty="0" err="1">
                <a:solidFill>
                  <a:srgbClr val="C00000"/>
                </a:solidFill>
                <a:latin typeface="Arial"/>
                <a:ea typeface="Arial"/>
                <a:cs typeface="Arial"/>
                <a:sym typeface="Arial"/>
              </a:rPr>
              <a:t>Raporunun</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ilgili</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bölümünde</a:t>
            </a:r>
            <a:r>
              <a:rPr lang="en-US" sz="1400" b="1" i="0" u="none" dirty="0">
                <a:solidFill>
                  <a:srgbClr val="C00000"/>
                </a:solidFill>
                <a:latin typeface="Arial"/>
                <a:ea typeface="Arial"/>
                <a:cs typeface="Arial"/>
                <a:sym typeface="Arial"/>
              </a:rPr>
              <a:t> de </a:t>
            </a:r>
            <a:r>
              <a:rPr lang="en-US" sz="1400" b="1" i="0" u="none" dirty="0" err="1">
                <a:solidFill>
                  <a:srgbClr val="C00000"/>
                </a:solidFill>
                <a:latin typeface="Arial"/>
                <a:ea typeface="Arial"/>
                <a:cs typeface="Arial"/>
                <a:sym typeface="Arial"/>
              </a:rPr>
              <a:t>konuya</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ilişkin</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açıklamaya</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yer</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verilmiş</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olup</a:t>
            </a:r>
            <a:r>
              <a:rPr lang="en-US" sz="1400" b="1" i="0" u="none" dirty="0">
                <a:solidFill>
                  <a:srgbClr val="C00000"/>
                </a:solidFill>
                <a:latin typeface="Arial"/>
                <a:ea typeface="Arial"/>
                <a:cs typeface="Arial"/>
                <a:sym typeface="Arial"/>
              </a:rPr>
              <a:t>, plan </a:t>
            </a:r>
            <a:r>
              <a:rPr lang="en-US" sz="1400" b="1" i="0" u="none" dirty="0" err="1">
                <a:solidFill>
                  <a:srgbClr val="C00000"/>
                </a:solidFill>
                <a:latin typeface="Arial"/>
                <a:ea typeface="Arial"/>
                <a:cs typeface="Arial"/>
                <a:sym typeface="Arial"/>
              </a:rPr>
              <a:t>onayı</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sonrası</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hazırlanacak</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Kentsel</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Tasarım</a:t>
            </a:r>
            <a:r>
              <a:rPr lang="en-US" sz="1400" b="1" i="0" u="none" dirty="0">
                <a:solidFill>
                  <a:srgbClr val="C00000"/>
                </a:solidFill>
                <a:latin typeface="Arial"/>
                <a:ea typeface="Arial"/>
                <a:cs typeface="Arial"/>
                <a:sym typeface="Arial"/>
              </a:rPr>
              <a:t> / </a:t>
            </a:r>
            <a:r>
              <a:rPr lang="en-US" sz="1400" b="1" i="0" u="none" dirty="0" err="1">
                <a:solidFill>
                  <a:srgbClr val="C00000"/>
                </a:solidFill>
                <a:latin typeface="Arial"/>
                <a:ea typeface="Arial"/>
                <a:cs typeface="Arial"/>
                <a:sym typeface="Arial"/>
              </a:rPr>
              <a:t>Peyzaj</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Projesi</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söz</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konusu</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veriler</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doğrultusunda</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hazırlanacaktır</a:t>
            </a:r>
            <a:r>
              <a:rPr lang="en-US" sz="1400" b="1" i="0" u="none" dirty="0">
                <a:solidFill>
                  <a:srgbClr val="C00000"/>
                </a:solidFill>
                <a:latin typeface="Arial"/>
                <a:ea typeface="Arial"/>
                <a:cs typeface="Arial"/>
                <a:sym typeface="Arial"/>
              </a:rPr>
              <a:t>.</a:t>
            </a:r>
            <a:endParaRPr sz="1400" dirty="0"/>
          </a:p>
          <a:p>
            <a:pPr marL="0" marR="0" lvl="0" indent="0" algn="l" rtl="0">
              <a:lnSpc>
                <a:spcPct val="93000"/>
              </a:lnSpc>
              <a:spcBef>
                <a:spcPts val="1400"/>
              </a:spcBef>
              <a:spcAft>
                <a:spcPts val="0"/>
              </a:spcAft>
              <a:buClr>
                <a:srgbClr val="FFFFFF"/>
              </a:buClr>
              <a:buSzPts val="800"/>
              <a:buFont typeface="Arial"/>
              <a:buNone/>
            </a:pPr>
            <a:endParaRPr sz="1400" b="1" i="0" u="none" dirty="0">
              <a:solidFill>
                <a:srgbClr val="C00000"/>
              </a:solidFill>
              <a:latin typeface="Arial"/>
              <a:ea typeface="Arial"/>
              <a:cs typeface="Arial"/>
              <a:sym typeface="Arial"/>
            </a:endParaRPr>
          </a:p>
          <a:p>
            <a:pPr marL="0" marR="0" lvl="0" indent="0" algn="l" rtl="0">
              <a:lnSpc>
                <a:spcPct val="100000"/>
              </a:lnSpc>
              <a:spcBef>
                <a:spcPts val="1400"/>
              </a:spcBef>
              <a:spcAft>
                <a:spcPts val="0"/>
              </a:spcAft>
              <a:buNone/>
            </a:pPr>
            <a:endParaRPr sz="1400" b="1" i="0" u="none" dirty="0">
              <a:solidFill>
                <a:srgbClr val="C00000"/>
              </a:solidFill>
              <a:latin typeface="Arial"/>
              <a:ea typeface="Arial"/>
              <a:cs typeface="Arial"/>
              <a:sym typeface="Arial"/>
            </a:endParaRPr>
          </a:p>
        </p:txBody>
      </p:sp>
      <p:sp>
        <p:nvSpPr>
          <p:cNvPr id="10" name="Google Shape;192;p8"/>
          <p:cNvSpPr txBox="1"/>
          <p:nvPr/>
        </p:nvSpPr>
        <p:spPr>
          <a:xfrm>
            <a:off x="1242469" y="3788324"/>
            <a:ext cx="10183175" cy="640624"/>
          </a:xfrm>
          <a:prstGeom prst="rect">
            <a:avLst/>
          </a:prstGeom>
          <a:noFill/>
          <a:ln>
            <a:noFill/>
          </a:ln>
        </p:spPr>
        <p:txBody>
          <a:bodyPr spcFirstLastPara="1" wrap="square" lIns="0" tIns="12225" rIns="0" bIns="0" anchor="t" anchorCtr="0">
            <a:noAutofit/>
          </a:bodyPr>
          <a:lstStyle/>
          <a:p>
            <a:pPr marL="0" marR="0" lvl="0" indent="0" algn="l" rtl="0">
              <a:lnSpc>
                <a:spcPct val="93000"/>
              </a:lnSpc>
              <a:spcBef>
                <a:spcPts val="1400"/>
              </a:spcBef>
              <a:spcAft>
                <a:spcPts val="0"/>
              </a:spcAft>
              <a:buClr>
                <a:srgbClr val="C00000"/>
              </a:buClr>
              <a:buSzPts val="1400"/>
              <a:buFont typeface="Arial"/>
              <a:buNone/>
            </a:pPr>
            <a:r>
              <a:rPr lang="en-US" sz="1400" b="1" i="0" u="none" dirty="0" err="1">
                <a:solidFill>
                  <a:srgbClr val="C00000"/>
                </a:solidFill>
                <a:latin typeface="Arial"/>
                <a:ea typeface="Arial"/>
                <a:cs typeface="Arial"/>
                <a:sym typeface="Arial"/>
              </a:rPr>
              <a:t>Talep</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işletim</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ve</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yönetime</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ilişkin</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olmasının</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yanı</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sıra</a:t>
            </a:r>
            <a:r>
              <a:rPr lang="en-US" sz="1400" b="1" i="0" u="none" dirty="0">
                <a:solidFill>
                  <a:srgbClr val="C00000"/>
                </a:solidFill>
                <a:latin typeface="Arial"/>
                <a:ea typeface="Arial"/>
                <a:cs typeface="Arial"/>
                <a:sym typeface="Arial"/>
              </a:rPr>
              <a:t> 10. </a:t>
            </a:r>
            <a:r>
              <a:rPr lang="en-US" sz="1400" b="1" i="0" u="none" dirty="0" err="1">
                <a:solidFill>
                  <a:srgbClr val="C00000"/>
                </a:solidFill>
                <a:latin typeface="Arial"/>
                <a:ea typeface="Arial"/>
                <a:cs typeface="Arial"/>
                <a:sym typeface="Arial"/>
              </a:rPr>
              <a:t>ve</a:t>
            </a:r>
            <a:r>
              <a:rPr lang="en-US" sz="1400" b="1" i="0" u="none" dirty="0">
                <a:solidFill>
                  <a:srgbClr val="C00000"/>
                </a:solidFill>
                <a:latin typeface="Arial"/>
                <a:ea typeface="Arial"/>
                <a:cs typeface="Arial"/>
                <a:sym typeface="Arial"/>
              </a:rPr>
              <a:t> 14. </a:t>
            </a:r>
            <a:r>
              <a:rPr lang="en-US" sz="1400" b="1" i="0" u="none" dirty="0" err="1">
                <a:solidFill>
                  <a:srgbClr val="C00000"/>
                </a:solidFill>
                <a:latin typeface="Arial"/>
                <a:ea typeface="Arial"/>
                <a:cs typeface="Arial"/>
                <a:sym typeface="Arial"/>
              </a:rPr>
              <a:t>maddelerdeki</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taleplerle</a:t>
            </a:r>
            <a:r>
              <a:rPr lang="en-US" sz="1400" b="1" i="0" u="none" dirty="0">
                <a:solidFill>
                  <a:srgbClr val="C00000"/>
                </a:solidFill>
                <a:latin typeface="Arial"/>
                <a:ea typeface="Arial"/>
                <a:cs typeface="Arial"/>
                <a:sym typeface="Arial"/>
              </a:rPr>
              <a:t> de </a:t>
            </a:r>
            <a:r>
              <a:rPr lang="en-US" sz="1400" b="1" i="0" u="none" dirty="0" err="1">
                <a:solidFill>
                  <a:srgbClr val="C00000"/>
                </a:solidFill>
                <a:latin typeface="Arial"/>
                <a:ea typeface="Arial"/>
                <a:cs typeface="Arial"/>
                <a:sym typeface="Arial"/>
              </a:rPr>
              <a:t>ilişkili</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olup</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anılan</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maddelerdeki</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öneriler</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kapsamında</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çözümlenmiştir</a:t>
            </a:r>
            <a:r>
              <a:rPr lang="en-US" sz="1400" b="1" i="0" u="none" dirty="0">
                <a:solidFill>
                  <a:srgbClr val="C00000"/>
                </a:solidFill>
                <a:latin typeface="Arial"/>
                <a:ea typeface="Arial"/>
                <a:cs typeface="Arial"/>
                <a:sym typeface="Arial"/>
              </a:rPr>
              <a:t>.</a:t>
            </a:r>
            <a:endParaRPr sz="1400" dirty="0"/>
          </a:p>
          <a:p>
            <a:pPr marL="0" marR="0" lvl="0" indent="0" algn="l" rtl="0">
              <a:lnSpc>
                <a:spcPct val="100000"/>
              </a:lnSpc>
              <a:spcBef>
                <a:spcPts val="1400"/>
              </a:spcBef>
              <a:spcAft>
                <a:spcPts val="0"/>
              </a:spcAft>
              <a:buNone/>
            </a:pPr>
            <a:endParaRPr sz="1400" b="1" i="0" u="none" dirty="0">
              <a:solidFill>
                <a:srgbClr val="C00000"/>
              </a:solidFill>
              <a:latin typeface="Arial"/>
              <a:ea typeface="Arial"/>
              <a:cs typeface="Arial"/>
              <a:sym typeface="Arial"/>
            </a:endParaRPr>
          </a:p>
        </p:txBody>
      </p:sp>
    </p:spTree>
    <p:extLst>
      <p:ext uri="{BB962C8B-B14F-4D97-AF65-F5344CB8AC3E}">
        <p14:creationId xmlns:p14="http://schemas.microsoft.com/office/powerpoint/2010/main" val="420740832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219200" y="6405568"/>
            <a:ext cx="11468100" cy="452432"/>
          </a:xfrm>
          <a:prstGeom prst="rect">
            <a:avLst/>
          </a:prstGeom>
        </p:spPr>
        <p:txBody>
          <a:bodyPr wrap="square">
            <a:spAutoFit/>
          </a:bodyPr>
          <a:lstStyle/>
          <a:p>
            <a:pPr>
              <a:lnSpc>
                <a:spcPct val="130000"/>
              </a:lnSpc>
              <a:spcAft>
                <a:spcPts val="0"/>
              </a:spcAft>
            </a:pPr>
            <a:r>
              <a:rPr lang="tr-TR" b="1" dirty="0">
                <a:latin typeface="Verdana" panose="020B0604030504040204" pitchFamily="34" charset="0"/>
                <a:ea typeface="Times New Roman" panose="02020603050405020304" pitchFamily="18" charset="0"/>
                <a:cs typeface="Arial" panose="020B0604020202020204" pitchFamily="34" charset="0"/>
              </a:rPr>
              <a:t>TÜRK MÜHENDİS VE MİMAR ODALARI BİRLİĞİİZMİR İL KOORDİNASYON KURULU</a:t>
            </a:r>
            <a:endParaRPr lang="tr-TR" sz="2800" dirty="0">
              <a:effectLst/>
              <a:latin typeface="Times New Roman" panose="02020603050405020304" pitchFamily="18" charset="0"/>
              <a:ea typeface="Times New Roman" panose="02020603050405020304" pitchFamily="18" charset="0"/>
            </a:endParaRPr>
          </a:p>
        </p:txBody>
      </p:sp>
      <p:pic>
        <p:nvPicPr>
          <p:cNvPr id="5" name="Resim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69372" y="109532"/>
            <a:ext cx="1312545" cy="685800"/>
          </a:xfrm>
          <a:prstGeom prst="rect">
            <a:avLst/>
          </a:prstGeom>
          <a:noFill/>
          <a:ln>
            <a:noFill/>
          </a:ln>
        </p:spPr>
      </p:pic>
      <p:sp>
        <p:nvSpPr>
          <p:cNvPr id="12" name="Dikdörtgen 11"/>
          <p:cNvSpPr/>
          <p:nvPr/>
        </p:nvSpPr>
        <p:spPr>
          <a:xfrm>
            <a:off x="1074008" y="1257488"/>
            <a:ext cx="10328366" cy="2545890"/>
          </a:xfrm>
          <a:prstGeom prst="rect">
            <a:avLst/>
          </a:prstGeom>
        </p:spPr>
        <p:txBody>
          <a:bodyPr wrap="square">
            <a:spAutoFit/>
          </a:bodyPr>
          <a:lstStyle/>
          <a:p>
            <a:pPr algn="just">
              <a:lnSpc>
                <a:spcPct val="107000"/>
              </a:lnSpc>
              <a:spcAft>
                <a:spcPts val="800"/>
              </a:spcAft>
            </a:pPr>
            <a:r>
              <a:rPr lang="tr-TR" dirty="0">
                <a:latin typeface="Times New Roman" panose="02020603050405020304" pitchFamily="18" charset="0"/>
                <a:ea typeface="Times New Roman" panose="02020603050405020304" pitchFamily="18" charset="0"/>
              </a:rPr>
              <a:t>10. Konak ilçesinin hem mekânsal hem de beklenen işlevler açısından en önemli toplanma alanı olarak belirlenen </a:t>
            </a:r>
            <a:r>
              <a:rPr lang="tr-TR" dirty="0" err="1">
                <a:latin typeface="Times New Roman" panose="02020603050405020304" pitchFamily="18" charset="0"/>
                <a:ea typeface="Times New Roman" panose="02020603050405020304" pitchFamily="18" charset="0"/>
              </a:rPr>
              <a:t>Kültürpark’ın</a:t>
            </a:r>
            <a:r>
              <a:rPr lang="tr-TR" dirty="0">
                <a:latin typeface="Times New Roman" panose="02020603050405020304" pitchFamily="18" charset="0"/>
                <a:ea typeface="Times New Roman" panose="02020603050405020304" pitchFamily="18" charset="0"/>
              </a:rPr>
              <a:t>, afet sonrasında öncelikli ihtiyaç duyulabilecek acil yardım malzemelerinin ve ekipmanların Kültürpark içerisinde depolanmasına yönelik yer önerilerinin geliştirilmesi, bu alanlara ne şekilde erişim sağlanabilmesi, hem de afet sonrasında insanların yönlendirebilmesi için afet park görevlilerinin tanımlanması ve bu görevlilerin afet sonrasında çok hızlı bir şekilde organize olabilmek üzere eğitilmesi, afet toplanma alanın devrilebilecek ağaçlar göz önüne alınarak belirlenmesi ve bunlar gibi çok temel sorulara yanıt veren bütüncül yönelim (hareket) – eylem planlarının hazırlanması, bu planın kamuoyu ile paylaşılması, </a:t>
            </a:r>
          </a:p>
          <a:p>
            <a:pPr lvl="0" algn="just">
              <a:lnSpc>
                <a:spcPct val="107000"/>
              </a:lnSpc>
              <a:spcAft>
                <a:spcPts val="800"/>
              </a:spcAft>
            </a:pPr>
            <a:endParaRPr lang="tr-TR" dirty="0">
              <a:effectLst/>
              <a:latin typeface="Times New Roman" panose="02020603050405020304" pitchFamily="18" charset="0"/>
              <a:ea typeface="Times New Roman" panose="02020603050405020304" pitchFamily="18" charset="0"/>
            </a:endParaRPr>
          </a:p>
        </p:txBody>
      </p:sp>
      <p:sp>
        <p:nvSpPr>
          <p:cNvPr id="17" name="Dikdörtgen 16"/>
          <p:cNvSpPr/>
          <p:nvPr/>
        </p:nvSpPr>
        <p:spPr>
          <a:xfrm>
            <a:off x="1074008" y="708232"/>
            <a:ext cx="9358859" cy="368755"/>
          </a:xfrm>
          <a:prstGeom prst="rect">
            <a:avLst/>
          </a:prstGeom>
        </p:spPr>
        <p:txBody>
          <a:bodyPr wrap="square">
            <a:spAutoFit/>
          </a:bodyPr>
          <a:lstStyle/>
          <a:p>
            <a:pPr lvl="0" algn="just">
              <a:lnSpc>
                <a:spcPct val="107000"/>
              </a:lnSpc>
              <a:spcAft>
                <a:spcPts val="800"/>
              </a:spcAft>
              <a:tabLst>
                <a:tab pos="450215" algn="l"/>
              </a:tabLst>
            </a:pPr>
            <a:r>
              <a:rPr lang="tr-TR" b="1" u="sng" dirty="0">
                <a:latin typeface="Times New Roman" panose="02020603050405020304" pitchFamily="18" charset="0"/>
                <a:ea typeface="Times New Roman" panose="02020603050405020304" pitchFamily="18" charset="0"/>
              </a:rPr>
              <a:t>TEMEL KULLANIM KARARLARINA VE YÖNETİME DAİR BEKLENTİLER</a:t>
            </a:r>
            <a:endParaRPr lang="tr-TR" b="1" u="sng" dirty="0">
              <a:effectLst/>
              <a:latin typeface="Times New Roman" panose="02020603050405020304" pitchFamily="18" charset="0"/>
              <a:ea typeface="Times New Roman" panose="02020603050405020304" pitchFamily="18" charset="0"/>
            </a:endParaRPr>
          </a:p>
        </p:txBody>
      </p:sp>
      <p:sp>
        <p:nvSpPr>
          <p:cNvPr id="10" name="Google Shape;208;p9"/>
          <p:cNvSpPr txBox="1"/>
          <p:nvPr/>
        </p:nvSpPr>
        <p:spPr>
          <a:xfrm>
            <a:off x="1326559" y="3045732"/>
            <a:ext cx="10075815" cy="3951287"/>
          </a:xfrm>
          <a:prstGeom prst="rect">
            <a:avLst/>
          </a:prstGeom>
          <a:noFill/>
          <a:ln>
            <a:noFill/>
          </a:ln>
        </p:spPr>
        <p:txBody>
          <a:bodyPr spcFirstLastPara="1" wrap="square" lIns="0" tIns="12225" rIns="0" bIns="0" anchor="t" anchorCtr="0">
            <a:noAutofit/>
          </a:bodyPr>
          <a:lstStyle/>
          <a:p>
            <a:pPr marL="0" marR="0" lvl="0" indent="0" algn="l" rtl="0">
              <a:lnSpc>
                <a:spcPct val="93000"/>
              </a:lnSpc>
              <a:spcBef>
                <a:spcPts val="0"/>
              </a:spcBef>
              <a:spcAft>
                <a:spcPts val="0"/>
              </a:spcAft>
              <a:buClr>
                <a:srgbClr val="FFFFFF"/>
              </a:buClr>
              <a:buSzPts val="1600"/>
              <a:buFont typeface="Arial"/>
              <a:buNone/>
            </a:pPr>
            <a:endParaRPr sz="1400" b="1" i="0" u="none" dirty="0">
              <a:solidFill>
                <a:srgbClr val="C00000"/>
              </a:solidFill>
              <a:latin typeface="Arial"/>
              <a:ea typeface="Arial"/>
              <a:cs typeface="Arial"/>
              <a:sym typeface="Arial"/>
            </a:endParaRPr>
          </a:p>
          <a:p>
            <a:pPr marL="0" marR="0" lvl="0" indent="0" algn="l" rtl="0">
              <a:lnSpc>
                <a:spcPct val="93000"/>
              </a:lnSpc>
              <a:spcBef>
                <a:spcPts val="1400"/>
              </a:spcBef>
              <a:spcAft>
                <a:spcPts val="0"/>
              </a:spcAft>
              <a:buClr>
                <a:srgbClr val="C00000"/>
              </a:buClr>
              <a:buSzPts val="1500"/>
              <a:buFont typeface="Arial"/>
              <a:buNone/>
            </a:pPr>
            <a:r>
              <a:rPr lang="en-US" sz="1400" b="1" i="0" u="none" dirty="0" err="1">
                <a:solidFill>
                  <a:srgbClr val="C00000"/>
                </a:solidFill>
                <a:latin typeface="Arial"/>
                <a:ea typeface="Arial"/>
                <a:cs typeface="Arial"/>
                <a:sym typeface="Arial"/>
              </a:rPr>
              <a:t>Toplanma</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Alanlarının</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konumunu</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gösteren</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pafta</a:t>
            </a:r>
            <a:r>
              <a:rPr lang="en-US" sz="1400" b="1" i="0" u="none" dirty="0">
                <a:solidFill>
                  <a:srgbClr val="C00000"/>
                </a:solidFill>
                <a:latin typeface="Arial"/>
                <a:ea typeface="Arial"/>
                <a:cs typeface="Arial"/>
                <a:sym typeface="Arial"/>
              </a:rPr>
              <a:t> Plan </a:t>
            </a:r>
            <a:r>
              <a:rPr lang="en-US" sz="1400" b="1" i="0" u="none" dirty="0" err="1">
                <a:solidFill>
                  <a:srgbClr val="C00000"/>
                </a:solidFill>
                <a:latin typeface="Arial"/>
                <a:ea typeface="Arial"/>
                <a:cs typeface="Arial"/>
                <a:sym typeface="Arial"/>
              </a:rPr>
              <a:t>Raporu</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ekinde</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yer</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almakta</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olup</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bu</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alanlar</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Kentsel</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Tasarım</a:t>
            </a:r>
            <a:r>
              <a:rPr lang="en-US" sz="1400" b="1" i="0" u="none" dirty="0">
                <a:solidFill>
                  <a:srgbClr val="C00000"/>
                </a:solidFill>
                <a:latin typeface="Arial"/>
                <a:ea typeface="Arial"/>
                <a:cs typeface="Arial"/>
                <a:sym typeface="Arial"/>
              </a:rPr>
              <a:t> / </a:t>
            </a:r>
            <a:r>
              <a:rPr lang="en-US" sz="1400" b="1" i="0" u="none" dirty="0" err="1">
                <a:solidFill>
                  <a:srgbClr val="C00000"/>
                </a:solidFill>
                <a:latin typeface="Arial"/>
                <a:ea typeface="Arial"/>
                <a:cs typeface="Arial"/>
                <a:sym typeface="Arial"/>
              </a:rPr>
              <a:t>Peyzaj</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Projesinde</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yeniden</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değerlendirilebilecektir</a:t>
            </a:r>
            <a:r>
              <a:rPr lang="en-US" sz="1400" b="1" i="0" u="none" dirty="0">
                <a:solidFill>
                  <a:srgbClr val="C00000"/>
                </a:solidFill>
                <a:latin typeface="Arial"/>
                <a:ea typeface="Arial"/>
                <a:cs typeface="Arial"/>
                <a:sym typeface="Arial"/>
              </a:rPr>
              <a:t>. </a:t>
            </a:r>
            <a:endParaRPr sz="1400" b="1" i="0" u="none" dirty="0">
              <a:solidFill>
                <a:srgbClr val="C00000"/>
              </a:solidFill>
              <a:latin typeface="Arial"/>
              <a:ea typeface="Arial"/>
              <a:cs typeface="Arial"/>
              <a:sym typeface="Arial"/>
            </a:endParaRPr>
          </a:p>
          <a:p>
            <a:pPr marL="0" marR="0" lvl="0" indent="0" algn="l" rtl="0">
              <a:lnSpc>
                <a:spcPct val="93000"/>
              </a:lnSpc>
              <a:spcBef>
                <a:spcPts val="1400"/>
              </a:spcBef>
              <a:spcAft>
                <a:spcPts val="0"/>
              </a:spcAft>
              <a:buClr>
                <a:srgbClr val="C00000"/>
              </a:buClr>
              <a:buSzPts val="1500"/>
              <a:buFont typeface="Arial"/>
              <a:buNone/>
            </a:pPr>
            <a:r>
              <a:rPr lang="en-US" sz="1400" b="1" i="0" u="none" dirty="0">
                <a:solidFill>
                  <a:srgbClr val="C00000"/>
                </a:solidFill>
                <a:latin typeface="Arial"/>
                <a:ea typeface="Arial"/>
                <a:cs typeface="Arial"/>
                <a:sym typeface="Arial"/>
              </a:rPr>
              <a:t>Plan </a:t>
            </a:r>
            <a:r>
              <a:rPr lang="en-US" sz="1400" b="1" i="0" u="none" dirty="0" err="1">
                <a:solidFill>
                  <a:srgbClr val="C00000"/>
                </a:solidFill>
                <a:latin typeface="Arial"/>
                <a:ea typeface="Arial"/>
                <a:cs typeface="Arial"/>
                <a:sym typeface="Arial"/>
              </a:rPr>
              <a:t>Notlarına</a:t>
            </a:r>
            <a:r>
              <a:rPr lang="en-US" sz="1400" b="1" i="0" u="none" dirty="0">
                <a:solidFill>
                  <a:srgbClr val="C00000"/>
                </a:solidFill>
                <a:latin typeface="Arial"/>
                <a:ea typeface="Arial"/>
                <a:cs typeface="Arial"/>
                <a:sym typeface="Arial"/>
              </a:rPr>
              <a:t>; “</a:t>
            </a:r>
            <a:r>
              <a:rPr lang="en-US" sz="1400" b="1" i="1" u="none" dirty="0" err="1">
                <a:solidFill>
                  <a:srgbClr val="C00000"/>
                </a:solidFill>
                <a:latin typeface="Arial"/>
                <a:ea typeface="Arial"/>
                <a:cs typeface="Arial"/>
                <a:sym typeface="Arial"/>
              </a:rPr>
              <a:t>Afet</a:t>
            </a:r>
            <a:r>
              <a:rPr lang="en-US" sz="1400" b="1" i="1" u="none" dirty="0">
                <a:solidFill>
                  <a:srgbClr val="C00000"/>
                </a:solidFill>
                <a:latin typeface="Arial"/>
                <a:ea typeface="Arial"/>
                <a:cs typeface="Arial"/>
                <a:sym typeface="Arial"/>
              </a:rPr>
              <a:t> </a:t>
            </a:r>
            <a:r>
              <a:rPr lang="en-US" sz="1400" b="1" i="1" u="none" dirty="0" err="1">
                <a:solidFill>
                  <a:srgbClr val="C00000"/>
                </a:solidFill>
                <a:latin typeface="Arial"/>
                <a:ea typeface="Arial"/>
                <a:cs typeface="Arial"/>
                <a:sym typeface="Arial"/>
              </a:rPr>
              <a:t>Toplanma</a:t>
            </a:r>
            <a:r>
              <a:rPr lang="en-US" sz="1400" b="1" i="1" u="none" dirty="0">
                <a:solidFill>
                  <a:srgbClr val="C00000"/>
                </a:solidFill>
                <a:latin typeface="Arial"/>
                <a:ea typeface="Arial"/>
                <a:cs typeface="Arial"/>
                <a:sym typeface="Arial"/>
              </a:rPr>
              <a:t> </a:t>
            </a:r>
            <a:r>
              <a:rPr lang="en-US" sz="1400" b="1" i="1" u="none" dirty="0" err="1">
                <a:solidFill>
                  <a:srgbClr val="C00000"/>
                </a:solidFill>
                <a:latin typeface="Arial"/>
                <a:ea typeface="Arial"/>
                <a:cs typeface="Arial"/>
                <a:sym typeface="Arial"/>
              </a:rPr>
              <a:t>Alanının</a:t>
            </a:r>
            <a:r>
              <a:rPr lang="en-US" sz="1400" b="1" i="1" u="none" dirty="0">
                <a:solidFill>
                  <a:srgbClr val="C00000"/>
                </a:solidFill>
                <a:latin typeface="Arial"/>
                <a:ea typeface="Arial"/>
                <a:cs typeface="Arial"/>
                <a:sym typeface="Arial"/>
              </a:rPr>
              <a:t> </a:t>
            </a:r>
            <a:r>
              <a:rPr lang="en-US" sz="1400" b="1" i="1" u="none" dirty="0" err="1">
                <a:solidFill>
                  <a:srgbClr val="C00000"/>
                </a:solidFill>
                <a:latin typeface="Arial"/>
                <a:ea typeface="Arial"/>
                <a:cs typeface="Arial"/>
                <a:sym typeface="Arial"/>
              </a:rPr>
              <a:t>konumu</a:t>
            </a:r>
            <a:r>
              <a:rPr lang="en-US" sz="1400" b="1" i="1" u="none" dirty="0">
                <a:solidFill>
                  <a:srgbClr val="C00000"/>
                </a:solidFill>
                <a:latin typeface="Arial"/>
                <a:ea typeface="Arial"/>
                <a:cs typeface="Arial"/>
                <a:sym typeface="Arial"/>
              </a:rPr>
              <a:t>, Plan </a:t>
            </a:r>
            <a:r>
              <a:rPr lang="en-US" sz="1400" b="1" i="1" u="none" dirty="0" err="1">
                <a:solidFill>
                  <a:srgbClr val="C00000"/>
                </a:solidFill>
                <a:latin typeface="Arial"/>
                <a:ea typeface="Arial"/>
                <a:cs typeface="Arial"/>
                <a:sym typeface="Arial"/>
              </a:rPr>
              <a:t>Raporu</a:t>
            </a:r>
            <a:r>
              <a:rPr lang="en-US" sz="1400" b="1" i="1" u="none" dirty="0">
                <a:solidFill>
                  <a:srgbClr val="C00000"/>
                </a:solidFill>
                <a:latin typeface="Arial"/>
                <a:ea typeface="Arial"/>
                <a:cs typeface="Arial"/>
                <a:sym typeface="Arial"/>
              </a:rPr>
              <a:t> </a:t>
            </a:r>
            <a:r>
              <a:rPr lang="en-US" sz="1400" b="1" i="1" u="none" dirty="0" err="1">
                <a:solidFill>
                  <a:srgbClr val="C00000"/>
                </a:solidFill>
                <a:latin typeface="Arial"/>
                <a:ea typeface="Arial"/>
                <a:cs typeface="Arial"/>
                <a:sym typeface="Arial"/>
              </a:rPr>
              <a:t>eki</a:t>
            </a:r>
            <a:r>
              <a:rPr lang="en-US" sz="1400" b="1" i="1" u="none" dirty="0">
                <a:solidFill>
                  <a:srgbClr val="C00000"/>
                </a:solidFill>
                <a:latin typeface="Arial"/>
                <a:ea typeface="Arial"/>
                <a:cs typeface="Arial"/>
                <a:sym typeface="Arial"/>
              </a:rPr>
              <a:t> </a:t>
            </a:r>
            <a:r>
              <a:rPr lang="en-US" sz="1400" b="1" i="1" u="none" dirty="0" err="1">
                <a:solidFill>
                  <a:srgbClr val="C00000"/>
                </a:solidFill>
                <a:latin typeface="Arial"/>
                <a:ea typeface="Arial"/>
                <a:cs typeface="Arial"/>
                <a:sym typeface="Arial"/>
              </a:rPr>
              <a:t>Korunacak</a:t>
            </a:r>
            <a:r>
              <a:rPr lang="en-US" sz="1400" b="1" i="1" u="none" dirty="0">
                <a:solidFill>
                  <a:srgbClr val="C00000"/>
                </a:solidFill>
                <a:latin typeface="Arial"/>
                <a:ea typeface="Arial"/>
                <a:cs typeface="Arial"/>
                <a:sym typeface="Arial"/>
              </a:rPr>
              <a:t> </a:t>
            </a:r>
            <a:r>
              <a:rPr lang="en-US" sz="1400" b="1" i="1" u="none" dirty="0" err="1">
                <a:solidFill>
                  <a:srgbClr val="C00000"/>
                </a:solidFill>
                <a:latin typeface="Arial"/>
                <a:ea typeface="Arial"/>
                <a:cs typeface="Arial"/>
                <a:sym typeface="Arial"/>
              </a:rPr>
              <a:t>Yapı</a:t>
            </a:r>
            <a:r>
              <a:rPr lang="en-US" sz="1400" b="1" i="1" u="none" dirty="0">
                <a:solidFill>
                  <a:srgbClr val="C00000"/>
                </a:solidFill>
                <a:latin typeface="Arial"/>
                <a:ea typeface="Arial"/>
                <a:cs typeface="Arial"/>
                <a:sym typeface="Arial"/>
              </a:rPr>
              <a:t> / </a:t>
            </a:r>
            <a:r>
              <a:rPr lang="en-US" sz="1400" b="1" i="1" u="none" dirty="0" err="1">
                <a:solidFill>
                  <a:srgbClr val="C00000"/>
                </a:solidFill>
                <a:latin typeface="Arial"/>
                <a:ea typeface="Arial"/>
                <a:cs typeface="Arial"/>
                <a:sym typeface="Arial"/>
              </a:rPr>
              <a:t>Görsel</a:t>
            </a:r>
            <a:r>
              <a:rPr lang="en-US" sz="1400" b="1" i="1" u="none" dirty="0">
                <a:solidFill>
                  <a:srgbClr val="C00000"/>
                </a:solidFill>
                <a:latin typeface="Arial"/>
                <a:ea typeface="Arial"/>
                <a:cs typeface="Arial"/>
                <a:sym typeface="Arial"/>
              </a:rPr>
              <a:t> </a:t>
            </a:r>
            <a:r>
              <a:rPr lang="en-US" sz="1400" b="1" i="1" u="none" dirty="0" err="1">
                <a:solidFill>
                  <a:srgbClr val="C00000"/>
                </a:solidFill>
                <a:latin typeface="Arial"/>
                <a:ea typeface="Arial"/>
                <a:cs typeface="Arial"/>
                <a:sym typeface="Arial"/>
              </a:rPr>
              <a:t>ve</a:t>
            </a:r>
            <a:r>
              <a:rPr lang="en-US" sz="1400" b="1" i="1" u="none" dirty="0">
                <a:solidFill>
                  <a:srgbClr val="C00000"/>
                </a:solidFill>
                <a:latin typeface="Arial"/>
                <a:ea typeface="Arial"/>
                <a:cs typeface="Arial"/>
                <a:sym typeface="Arial"/>
              </a:rPr>
              <a:t> </a:t>
            </a:r>
            <a:r>
              <a:rPr lang="en-US" sz="1400" b="1" i="1" u="none" dirty="0" err="1">
                <a:solidFill>
                  <a:srgbClr val="C00000"/>
                </a:solidFill>
                <a:latin typeface="Arial"/>
                <a:ea typeface="Arial"/>
                <a:cs typeface="Arial"/>
                <a:sym typeface="Arial"/>
              </a:rPr>
              <a:t>Çevresel</a:t>
            </a:r>
            <a:r>
              <a:rPr lang="en-US" sz="1400" b="1" i="1" u="none" dirty="0">
                <a:solidFill>
                  <a:srgbClr val="C00000"/>
                </a:solidFill>
                <a:latin typeface="Arial"/>
                <a:ea typeface="Arial"/>
                <a:cs typeface="Arial"/>
                <a:sym typeface="Arial"/>
              </a:rPr>
              <a:t> </a:t>
            </a:r>
            <a:r>
              <a:rPr lang="en-US" sz="1400" b="1" i="1" u="none" dirty="0" err="1">
                <a:solidFill>
                  <a:srgbClr val="C00000"/>
                </a:solidFill>
                <a:latin typeface="Arial"/>
                <a:ea typeface="Arial"/>
                <a:cs typeface="Arial"/>
                <a:sym typeface="Arial"/>
              </a:rPr>
              <a:t>Değerler</a:t>
            </a:r>
            <a:r>
              <a:rPr lang="en-US" sz="1400" b="1" i="1" u="none" dirty="0">
                <a:solidFill>
                  <a:srgbClr val="C00000"/>
                </a:solidFill>
                <a:latin typeface="Arial"/>
                <a:ea typeface="Arial"/>
                <a:cs typeface="Arial"/>
                <a:sym typeface="Arial"/>
              </a:rPr>
              <a:t> </a:t>
            </a:r>
            <a:r>
              <a:rPr lang="en-US" sz="1400" b="1" i="1" u="none" dirty="0" err="1">
                <a:solidFill>
                  <a:srgbClr val="C00000"/>
                </a:solidFill>
                <a:latin typeface="Arial"/>
                <a:ea typeface="Arial"/>
                <a:cs typeface="Arial"/>
                <a:sym typeface="Arial"/>
              </a:rPr>
              <a:t>paftasında</a:t>
            </a:r>
            <a:r>
              <a:rPr lang="en-US" sz="1400" b="1" i="1" u="none" dirty="0">
                <a:solidFill>
                  <a:srgbClr val="C00000"/>
                </a:solidFill>
                <a:latin typeface="Arial"/>
                <a:ea typeface="Arial"/>
                <a:cs typeface="Arial"/>
                <a:sym typeface="Arial"/>
              </a:rPr>
              <a:t> </a:t>
            </a:r>
            <a:r>
              <a:rPr lang="en-US" sz="1400" b="1" i="1" u="none" dirty="0" err="1">
                <a:solidFill>
                  <a:srgbClr val="C00000"/>
                </a:solidFill>
                <a:latin typeface="Arial"/>
                <a:ea typeface="Arial"/>
                <a:cs typeface="Arial"/>
                <a:sym typeface="Arial"/>
              </a:rPr>
              <a:t>yer</a:t>
            </a:r>
            <a:r>
              <a:rPr lang="en-US" sz="1400" b="1" i="1" u="none" dirty="0">
                <a:solidFill>
                  <a:srgbClr val="C00000"/>
                </a:solidFill>
                <a:latin typeface="Arial"/>
                <a:ea typeface="Arial"/>
                <a:cs typeface="Arial"/>
                <a:sym typeface="Arial"/>
              </a:rPr>
              <a:t> </a:t>
            </a:r>
            <a:r>
              <a:rPr lang="en-US" sz="1400" b="1" i="1" u="none" dirty="0" err="1">
                <a:solidFill>
                  <a:srgbClr val="C00000"/>
                </a:solidFill>
                <a:latin typeface="Arial"/>
                <a:ea typeface="Arial"/>
                <a:cs typeface="Arial"/>
                <a:sym typeface="Arial"/>
              </a:rPr>
              <a:t>almaktadır</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şeklinde</a:t>
            </a:r>
            <a:r>
              <a:rPr lang="en-US" sz="1400" b="1" i="0" u="none" dirty="0">
                <a:solidFill>
                  <a:srgbClr val="C00000"/>
                </a:solidFill>
                <a:latin typeface="Arial"/>
                <a:ea typeface="Arial"/>
                <a:cs typeface="Arial"/>
                <a:sym typeface="Arial"/>
              </a:rPr>
              <a:t> plan </a:t>
            </a:r>
            <a:r>
              <a:rPr lang="en-US" sz="1400" b="1" i="0" u="none" dirty="0" err="1">
                <a:solidFill>
                  <a:srgbClr val="C00000"/>
                </a:solidFill>
                <a:latin typeface="Arial"/>
                <a:ea typeface="Arial"/>
                <a:cs typeface="Arial"/>
                <a:sym typeface="Arial"/>
              </a:rPr>
              <a:t>notu</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eklenmiştir</a:t>
            </a:r>
            <a:r>
              <a:rPr lang="en-US" sz="1400" b="1" i="0" u="none" dirty="0">
                <a:solidFill>
                  <a:srgbClr val="C00000"/>
                </a:solidFill>
                <a:latin typeface="Arial"/>
                <a:ea typeface="Arial"/>
                <a:cs typeface="Arial"/>
                <a:sym typeface="Arial"/>
              </a:rPr>
              <a:t>. (Plan </a:t>
            </a:r>
            <a:r>
              <a:rPr lang="en-US" sz="1400" b="1" i="0" u="none" dirty="0" err="1">
                <a:solidFill>
                  <a:srgbClr val="C00000"/>
                </a:solidFill>
                <a:latin typeface="Arial"/>
                <a:ea typeface="Arial"/>
                <a:cs typeface="Arial"/>
                <a:sym typeface="Arial"/>
              </a:rPr>
              <a:t>Notu</a:t>
            </a:r>
            <a:r>
              <a:rPr lang="en-US" sz="1400" b="1" i="0" u="none" dirty="0">
                <a:solidFill>
                  <a:srgbClr val="C00000"/>
                </a:solidFill>
                <a:latin typeface="Arial"/>
                <a:ea typeface="Arial"/>
                <a:cs typeface="Arial"/>
                <a:sym typeface="Arial"/>
              </a:rPr>
              <a:t> 6)</a:t>
            </a:r>
            <a:endParaRPr sz="1400" dirty="0"/>
          </a:p>
        </p:txBody>
      </p:sp>
      <p:sp>
        <p:nvSpPr>
          <p:cNvPr id="13" name="Dikdörtgen 12"/>
          <p:cNvSpPr/>
          <p:nvPr/>
        </p:nvSpPr>
        <p:spPr>
          <a:xfrm>
            <a:off x="1074008" y="4285466"/>
            <a:ext cx="10020712" cy="1638013"/>
          </a:xfrm>
          <a:prstGeom prst="rect">
            <a:avLst/>
          </a:prstGeom>
        </p:spPr>
        <p:txBody>
          <a:bodyPr wrap="square">
            <a:spAutoFit/>
          </a:bodyPr>
          <a:lstStyle/>
          <a:p>
            <a:pPr marL="457200">
              <a:spcAft>
                <a:spcPts val="0"/>
              </a:spcAft>
            </a:pPr>
            <a:r>
              <a:rPr lang="tr-TR" dirty="0">
                <a:latin typeface="Times New Roman" panose="02020603050405020304" pitchFamily="18" charset="0"/>
                <a:ea typeface="Times New Roman" panose="02020603050405020304" pitchFamily="18" charset="0"/>
              </a:rPr>
              <a:t> </a:t>
            </a:r>
          </a:p>
          <a:p>
            <a:pPr lvl="0" algn="just">
              <a:lnSpc>
                <a:spcPct val="107000"/>
              </a:lnSpc>
              <a:spcAft>
                <a:spcPts val="800"/>
              </a:spcAft>
            </a:pPr>
            <a:r>
              <a:rPr lang="tr-TR" dirty="0">
                <a:latin typeface="Times New Roman" panose="02020603050405020304" pitchFamily="18" charset="0"/>
                <a:ea typeface="Times New Roman" panose="02020603050405020304" pitchFamily="18" charset="0"/>
              </a:rPr>
              <a:t>11. Taşıma kapasitelerinin doğru bir biçimde belirlenebilmesi ve güncellenebilmesi için, </a:t>
            </a:r>
            <a:r>
              <a:rPr lang="tr-TR" dirty="0" err="1">
                <a:latin typeface="Times New Roman" panose="02020603050405020304" pitchFamily="18" charset="0"/>
                <a:ea typeface="Times New Roman" panose="02020603050405020304" pitchFamily="18" charset="0"/>
              </a:rPr>
              <a:t>Kültürpark’ta</a:t>
            </a:r>
            <a:r>
              <a:rPr lang="tr-TR" dirty="0">
                <a:latin typeface="Times New Roman" panose="02020603050405020304" pitchFamily="18" charset="0"/>
                <a:ea typeface="Times New Roman" panose="02020603050405020304" pitchFamily="18" charset="0"/>
              </a:rPr>
              <a:t> gerçekleştirilen etkinlikler ve park kullanımları ile bu kullanımların çevresel etkilerinin değerlendirilmesine yönelik bir mekânsal veri tabanı oluşturulması, sürekli izlemenin sağlanması, </a:t>
            </a:r>
          </a:p>
          <a:p>
            <a:pPr marL="457200">
              <a:spcAft>
                <a:spcPts val="0"/>
              </a:spcAft>
            </a:pPr>
            <a:r>
              <a:rPr lang="tr-TR" dirty="0">
                <a:latin typeface="Times New Roman" panose="02020603050405020304" pitchFamily="18" charset="0"/>
                <a:ea typeface="Times New Roman" panose="02020603050405020304" pitchFamily="18" charset="0"/>
              </a:rPr>
              <a:t> </a:t>
            </a:r>
            <a:endParaRPr lang="tr-TR" dirty="0">
              <a:effectLst/>
              <a:latin typeface="Times New Roman" panose="02020603050405020304" pitchFamily="18" charset="0"/>
              <a:ea typeface="Times New Roman" panose="02020603050405020304" pitchFamily="18" charset="0"/>
            </a:endParaRPr>
          </a:p>
        </p:txBody>
      </p:sp>
      <p:sp>
        <p:nvSpPr>
          <p:cNvPr id="14" name="Google Shape;224;p10"/>
          <p:cNvSpPr txBox="1"/>
          <p:nvPr/>
        </p:nvSpPr>
        <p:spPr>
          <a:xfrm>
            <a:off x="1402080" y="5591622"/>
            <a:ext cx="9945191" cy="1334679"/>
          </a:xfrm>
          <a:prstGeom prst="rect">
            <a:avLst/>
          </a:prstGeom>
          <a:noFill/>
          <a:ln>
            <a:noFill/>
          </a:ln>
        </p:spPr>
        <p:txBody>
          <a:bodyPr spcFirstLastPara="1" wrap="square" lIns="0" tIns="12225" rIns="0" bIns="0" anchor="t" anchorCtr="0">
            <a:noAutofit/>
          </a:bodyPr>
          <a:lstStyle/>
          <a:p>
            <a:pPr marL="0" marR="0" lvl="0" indent="0" algn="l" rtl="0">
              <a:lnSpc>
                <a:spcPct val="93000"/>
              </a:lnSpc>
              <a:spcBef>
                <a:spcPts val="0"/>
              </a:spcBef>
              <a:spcAft>
                <a:spcPts val="0"/>
              </a:spcAft>
              <a:buClr>
                <a:srgbClr val="C00000"/>
              </a:buClr>
              <a:buSzPts val="1400"/>
              <a:buFont typeface="Arial"/>
              <a:buNone/>
            </a:pPr>
            <a:r>
              <a:rPr lang="en-US" sz="1400" b="1" i="0" u="none" dirty="0" err="1">
                <a:solidFill>
                  <a:srgbClr val="C00000"/>
                </a:solidFill>
                <a:latin typeface="Arial"/>
                <a:ea typeface="Arial"/>
                <a:cs typeface="Arial"/>
                <a:sym typeface="Arial"/>
              </a:rPr>
              <a:t>Talep</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yönetim</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ve</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işletime</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ilişkin</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olup</a:t>
            </a:r>
            <a:r>
              <a:rPr lang="en-US" sz="1400" b="1" i="0" u="none" dirty="0">
                <a:solidFill>
                  <a:srgbClr val="C00000"/>
                </a:solidFill>
                <a:latin typeface="Arial"/>
                <a:ea typeface="Arial"/>
                <a:cs typeface="Arial"/>
                <a:sym typeface="Arial"/>
              </a:rPr>
              <a:t>, plan </a:t>
            </a:r>
            <a:r>
              <a:rPr lang="en-US" sz="1400" b="1" i="0" u="none" dirty="0" err="1">
                <a:solidFill>
                  <a:srgbClr val="C00000"/>
                </a:solidFill>
                <a:latin typeface="Arial"/>
                <a:ea typeface="Arial"/>
                <a:cs typeface="Arial"/>
                <a:sym typeface="Arial"/>
              </a:rPr>
              <a:t>onayı</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sonrası</a:t>
            </a:r>
            <a:r>
              <a:rPr lang="en-US" sz="1400" b="1" i="0" u="none" dirty="0">
                <a:solidFill>
                  <a:srgbClr val="C00000"/>
                </a:solidFill>
                <a:latin typeface="Arial"/>
                <a:ea typeface="Arial"/>
                <a:cs typeface="Arial"/>
                <a:sym typeface="Arial"/>
              </a:rPr>
              <a:t> Plan </a:t>
            </a:r>
            <a:r>
              <a:rPr lang="en-US" sz="1400" b="1" i="0" u="none" dirty="0" err="1">
                <a:solidFill>
                  <a:srgbClr val="C00000"/>
                </a:solidFill>
                <a:latin typeface="Arial"/>
                <a:ea typeface="Arial"/>
                <a:cs typeface="Arial"/>
                <a:sym typeface="Arial"/>
              </a:rPr>
              <a:t>Raporu</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ekinde</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yer</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alacak</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Kültürpark’ın</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Taşıma</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Kapasitesinin</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Değrlendirilmesi</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Raporu</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doğrultusunda</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oluşturulacak</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Yönetim</a:t>
            </a:r>
            <a:r>
              <a:rPr lang="en-US" sz="1400" b="1" i="0" u="none" dirty="0">
                <a:solidFill>
                  <a:srgbClr val="C00000"/>
                </a:solidFill>
                <a:latin typeface="Arial"/>
                <a:ea typeface="Arial"/>
                <a:cs typeface="Arial"/>
                <a:sym typeface="Arial"/>
              </a:rPr>
              <a:t> / </a:t>
            </a:r>
            <a:r>
              <a:rPr lang="en-US" sz="1400" b="1" i="0" u="none" dirty="0" err="1">
                <a:solidFill>
                  <a:srgbClr val="C00000"/>
                </a:solidFill>
                <a:latin typeface="Arial"/>
                <a:ea typeface="Arial"/>
                <a:cs typeface="Arial"/>
                <a:sym typeface="Arial"/>
              </a:rPr>
              <a:t>İşletim</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Planında</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değerlendirilecektir</a:t>
            </a:r>
            <a:r>
              <a:rPr lang="en-US" sz="1400" b="1" i="0" u="none" dirty="0">
                <a:solidFill>
                  <a:srgbClr val="C00000"/>
                </a:solidFill>
                <a:latin typeface="Arial"/>
                <a:ea typeface="Arial"/>
                <a:cs typeface="Arial"/>
                <a:sym typeface="Arial"/>
              </a:rPr>
              <a:t>.</a:t>
            </a:r>
            <a:endParaRPr sz="1400" dirty="0"/>
          </a:p>
          <a:p>
            <a:pPr marL="0" marR="0" lvl="0" indent="0" algn="l" rtl="0">
              <a:lnSpc>
                <a:spcPct val="93000"/>
              </a:lnSpc>
              <a:spcBef>
                <a:spcPts val="1400"/>
              </a:spcBef>
              <a:spcAft>
                <a:spcPts val="0"/>
              </a:spcAft>
              <a:buClr>
                <a:srgbClr val="FFFFFF"/>
              </a:buClr>
              <a:buSzPts val="600"/>
              <a:buFont typeface="Arial"/>
              <a:buNone/>
            </a:pPr>
            <a:endParaRPr sz="1400" b="1" i="0" u="none" dirty="0">
              <a:solidFill>
                <a:srgbClr val="C00000"/>
              </a:solidFill>
              <a:latin typeface="Arial"/>
              <a:ea typeface="Arial"/>
              <a:cs typeface="Arial"/>
              <a:sym typeface="Arial"/>
            </a:endParaRPr>
          </a:p>
          <a:p>
            <a:pPr marL="0" marR="0" lvl="0" indent="0" algn="l" rtl="0">
              <a:lnSpc>
                <a:spcPct val="100000"/>
              </a:lnSpc>
              <a:spcBef>
                <a:spcPts val="1400"/>
              </a:spcBef>
              <a:spcAft>
                <a:spcPts val="0"/>
              </a:spcAft>
              <a:buNone/>
            </a:pPr>
            <a:endParaRPr sz="1400" b="1" i="0" u="none" dirty="0">
              <a:solidFill>
                <a:srgbClr val="C00000"/>
              </a:solidFill>
              <a:latin typeface="Arial"/>
              <a:ea typeface="Arial"/>
              <a:cs typeface="Arial"/>
              <a:sym typeface="Arial"/>
            </a:endParaRPr>
          </a:p>
        </p:txBody>
      </p:sp>
    </p:spTree>
    <p:extLst>
      <p:ext uri="{BB962C8B-B14F-4D97-AF65-F5344CB8AC3E}">
        <p14:creationId xmlns:p14="http://schemas.microsoft.com/office/powerpoint/2010/main" val="3159002560"/>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219200" y="6405568"/>
            <a:ext cx="11468100" cy="452432"/>
          </a:xfrm>
          <a:prstGeom prst="rect">
            <a:avLst/>
          </a:prstGeom>
        </p:spPr>
        <p:txBody>
          <a:bodyPr wrap="square">
            <a:spAutoFit/>
          </a:bodyPr>
          <a:lstStyle/>
          <a:p>
            <a:pPr>
              <a:lnSpc>
                <a:spcPct val="130000"/>
              </a:lnSpc>
              <a:spcAft>
                <a:spcPts val="0"/>
              </a:spcAft>
            </a:pPr>
            <a:r>
              <a:rPr lang="tr-TR" b="1" dirty="0">
                <a:latin typeface="Verdana" panose="020B0604030504040204" pitchFamily="34" charset="0"/>
                <a:ea typeface="Times New Roman" panose="02020603050405020304" pitchFamily="18" charset="0"/>
                <a:cs typeface="Arial" panose="020B0604020202020204" pitchFamily="34" charset="0"/>
              </a:rPr>
              <a:t>TÜRK MÜHENDİS VE MİMAR ODALARI BİRLİĞİİZMİR İL KOORDİNASYON KURULU</a:t>
            </a:r>
            <a:endParaRPr lang="tr-TR" sz="2800" dirty="0">
              <a:effectLst/>
              <a:latin typeface="Times New Roman" panose="02020603050405020304" pitchFamily="18" charset="0"/>
              <a:ea typeface="Times New Roman" panose="02020603050405020304" pitchFamily="18" charset="0"/>
            </a:endParaRPr>
          </a:p>
        </p:txBody>
      </p:sp>
      <p:pic>
        <p:nvPicPr>
          <p:cNvPr id="5" name="Resim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69372" y="109532"/>
            <a:ext cx="1312545" cy="685800"/>
          </a:xfrm>
          <a:prstGeom prst="rect">
            <a:avLst/>
          </a:prstGeom>
          <a:noFill/>
          <a:ln>
            <a:noFill/>
          </a:ln>
        </p:spPr>
      </p:pic>
      <p:sp>
        <p:nvSpPr>
          <p:cNvPr id="6" name="Dikdörtgen 5"/>
          <p:cNvSpPr/>
          <p:nvPr/>
        </p:nvSpPr>
        <p:spPr>
          <a:xfrm>
            <a:off x="1074008" y="708232"/>
            <a:ext cx="9358859" cy="368755"/>
          </a:xfrm>
          <a:prstGeom prst="rect">
            <a:avLst/>
          </a:prstGeom>
        </p:spPr>
        <p:txBody>
          <a:bodyPr wrap="square">
            <a:spAutoFit/>
          </a:bodyPr>
          <a:lstStyle/>
          <a:p>
            <a:pPr lvl="0" algn="just">
              <a:lnSpc>
                <a:spcPct val="107000"/>
              </a:lnSpc>
              <a:spcAft>
                <a:spcPts val="800"/>
              </a:spcAft>
              <a:tabLst>
                <a:tab pos="450215" algn="l"/>
              </a:tabLst>
            </a:pPr>
            <a:r>
              <a:rPr lang="tr-TR" b="1" u="sng" dirty="0">
                <a:latin typeface="Times New Roman" panose="02020603050405020304" pitchFamily="18" charset="0"/>
                <a:ea typeface="Times New Roman" panose="02020603050405020304" pitchFamily="18" charset="0"/>
              </a:rPr>
              <a:t>TEMEL KULLANIM KARARLARINA VE ALANIN YÖNETİME DAİR BEKLENTİLER</a:t>
            </a:r>
            <a:endParaRPr lang="tr-TR" b="1" u="sng" dirty="0">
              <a:effectLst/>
              <a:latin typeface="Times New Roman" panose="02020603050405020304" pitchFamily="18" charset="0"/>
              <a:ea typeface="Times New Roman" panose="02020603050405020304" pitchFamily="18" charset="0"/>
            </a:endParaRPr>
          </a:p>
        </p:txBody>
      </p:sp>
      <p:sp>
        <p:nvSpPr>
          <p:cNvPr id="2" name="Dikdörtgen 1"/>
          <p:cNvSpPr/>
          <p:nvPr/>
        </p:nvSpPr>
        <p:spPr>
          <a:xfrm>
            <a:off x="1074008" y="1111725"/>
            <a:ext cx="10020712" cy="981423"/>
          </a:xfrm>
          <a:prstGeom prst="rect">
            <a:avLst/>
          </a:prstGeom>
        </p:spPr>
        <p:txBody>
          <a:bodyPr wrap="square">
            <a:spAutoFit/>
          </a:bodyPr>
          <a:lstStyle/>
          <a:p>
            <a:pPr lvl="0" algn="just">
              <a:lnSpc>
                <a:spcPct val="107000"/>
              </a:lnSpc>
              <a:spcAft>
                <a:spcPts val="800"/>
              </a:spcAft>
            </a:pPr>
            <a:r>
              <a:rPr lang="tr-TR" dirty="0">
                <a:latin typeface="Times New Roman" panose="02020603050405020304" pitchFamily="18" charset="0"/>
                <a:ea typeface="Times New Roman" panose="02020603050405020304" pitchFamily="18" charset="0"/>
              </a:rPr>
              <a:t>12. Hem ekolojik yıpranma payı hem de yönetimsel kısıtlamalar nedeniyle taşıma kapasitesinin büyük oranda azalan Kültürpark bünyesinde, etkin bir etkinlik planlaması yapılması, bu kapsamda </a:t>
            </a:r>
            <a:r>
              <a:rPr lang="tr-TR" dirty="0" err="1">
                <a:latin typeface="Times New Roman" panose="02020603050405020304" pitchFamily="18" charset="0"/>
                <a:ea typeface="Times New Roman" panose="02020603050405020304" pitchFamily="18" charset="0"/>
              </a:rPr>
              <a:t>Kültürpark’ın</a:t>
            </a:r>
            <a:r>
              <a:rPr lang="tr-TR" dirty="0">
                <a:latin typeface="Times New Roman" panose="02020603050405020304" pitchFamily="18" charset="0"/>
                <a:ea typeface="Times New Roman" panose="02020603050405020304" pitchFamily="18" charset="0"/>
              </a:rPr>
              <a:t> taşıma kapasitesi olarak belirlenen anlık 5.600 ziyaretçi sayısının referans olarak kabul edilmesi, </a:t>
            </a:r>
            <a:endParaRPr lang="tr-TR" dirty="0">
              <a:effectLst/>
              <a:latin typeface="Times New Roman" panose="02020603050405020304" pitchFamily="18" charset="0"/>
              <a:ea typeface="Times New Roman" panose="02020603050405020304" pitchFamily="18" charset="0"/>
            </a:endParaRPr>
          </a:p>
        </p:txBody>
      </p:sp>
      <p:sp>
        <p:nvSpPr>
          <p:cNvPr id="3" name="Dikdörtgen 2"/>
          <p:cNvSpPr/>
          <p:nvPr/>
        </p:nvSpPr>
        <p:spPr>
          <a:xfrm>
            <a:off x="1013048" y="2921633"/>
            <a:ext cx="10020712" cy="981423"/>
          </a:xfrm>
          <a:prstGeom prst="rect">
            <a:avLst/>
          </a:prstGeom>
        </p:spPr>
        <p:txBody>
          <a:bodyPr wrap="square">
            <a:spAutoFit/>
          </a:bodyPr>
          <a:lstStyle/>
          <a:p>
            <a:pPr lvl="0" algn="just">
              <a:lnSpc>
                <a:spcPct val="107000"/>
              </a:lnSpc>
              <a:spcAft>
                <a:spcPts val="800"/>
              </a:spcAft>
            </a:pPr>
            <a:r>
              <a:rPr lang="tr-TR" dirty="0">
                <a:latin typeface="Times New Roman" panose="02020603050405020304" pitchFamily="18" charset="0"/>
                <a:ea typeface="Times New Roman" panose="02020603050405020304" pitchFamily="18" charset="0"/>
              </a:rPr>
              <a:t>13. </a:t>
            </a:r>
            <a:r>
              <a:rPr lang="tr-TR" dirty="0" err="1">
                <a:latin typeface="Times New Roman" panose="02020603050405020304" pitchFamily="18" charset="0"/>
                <a:ea typeface="Times New Roman" panose="02020603050405020304" pitchFamily="18" charset="0"/>
              </a:rPr>
              <a:t>Kültürpark’ın</a:t>
            </a:r>
            <a:r>
              <a:rPr lang="tr-TR" dirty="0">
                <a:latin typeface="Times New Roman" panose="02020603050405020304" pitchFamily="18" charset="0"/>
                <a:ea typeface="Times New Roman" panose="02020603050405020304" pitchFamily="18" charset="0"/>
              </a:rPr>
              <a:t> en fazla kullanım nedenlerinden birisi olan spor olanaklarının sadece koşu parkuru ve yürüme aktivitesi ile kısıtlı kalmaması, mevcut olan tenis sahalarının, futbol sahası gibi olanakların tüm ziyaretçiler tarafından kullanılabilirliğine yönelik stratejiler geliştirilmesi, </a:t>
            </a:r>
            <a:endParaRPr lang="tr-TR" dirty="0">
              <a:effectLst/>
              <a:latin typeface="Times New Roman" panose="02020603050405020304" pitchFamily="18" charset="0"/>
              <a:ea typeface="Times New Roman" panose="02020603050405020304" pitchFamily="18" charset="0"/>
            </a:endParaRPr>
          </a:p>
        </p:txBody>
      </p:sp>
      <p:sp>
        <p:nvSpPr>
          <p:cNvPr id="14" name="Dikdörtgen 13"/>
          <p:cNvSpPr/>
          <p:nvPr/>
        </p:nvSpPr>
        <p:spPr>
          <a:xfrm>
            <a:off x="1013048" y="4424882"/>
            <a:ext cx="10206444" cy="729430"/>
          </a:xfrm>
          <a:prstGeom prst="rect">
            <a:avLst/>
          </a:prstGeom>
        </p:spPr>
        <p:txBody>
          <a:bodyPr wrap="square">
            <a:spAutoFit/>
          </a:bodyPr>
          <a:lstStyle/>
          <a:p>
            <a:pPr lvl="0" algn="just">
              <a:lnSpc>
                <a:spcPct val="115000"/>
              </a:lnSpc>
              <a:spcAft>
                <a:spcPts val="0"/>
              </a:spcAft>
            </a:pPr>
            <a:r>
              <a:rPr lang="tr-TR" dirty="0">
                <a:solidFill>
                  <a:srgbClr val="000000"/>
                </a:solidFill>
                <a:latin typeface="Times New Roman" panose="02020603050405020304" pitchFamily="18" charset="0"/>
                <a:ea typeface="Calibri" panose="020F0502020204030204" pitchFamily="34" charset="0"/>
              </a:rPr>
              <a:t>14. Kültürel yaşam etkinliklerinin doğal yapıya zarar vermemesi yönünde temel önlemlerin plan sürecinde tarif edilmesi,</a:t>
            </a:r>
            <a:endParaRPr lang="tr-TR" dirty="0">
              <a:effectLst/>
              <a:latin typeface="Times New Roman" panose="02020603050405020304" pitchFamily="18" charset="0"/>
              <a:ea typeface="Times New Roman" panose="02020603050405020304" pitchFamily="18" charset="0"/>
            </a:endParaRPr>
          </a:p>
        </p:txBody>
      </p:sp>
      <p:sp>
        <p:nvSpPr>
          <p:cNvPr id="9" name="Google Shape;224;p10"/>
          <p:cNvSpPr txBox="1"/>
          <p:nvPr/>
        </p:nvSpPr>
        <p:spPr>
          <a:xfrm>
            <a:off x="1297577" y="1983268"/>
            <a:ext cx="9797143" cy="820688"/>
          </a:xfrm>
          <a:prstGeom prst="rect">
            <a:avLst/>
          </a:prstGeom>
          <a:noFill/>
          <a:ln>
            <a:noFill/>
          </a:ln>
        </p:spPr>
        <p:txBody>
          <a:bodyPr spcFirstLastPara="1" wrap="square" lIns="0" tIns="12225" rIns="0" bIns="0" anchor="t" anchorCtr="0">
            <a:noAutofit/>
          </a:bodyPr>
          <a:lstStyle/>
          <a:p>
            <a:pPr marL="0" marR="0" lvl="0" indent="0" algn="l" rtl="0">
              <a:lnSpc>
                <a:spcPct val="93000"/>
              </a:lnSpc>
              <a:spcBef>
                <a:spcPts val="1400"/>
              </a:spcBef>
              <a:spcAft>
                <a:spcPts val="0"/>
              </a:spcAft>
              <a:buClr>
                <a:srgbClr val="C00000"/>
              </a:buClr>
              <a:buSzPts val="1400"/>
              <a:buFont typeface="Arial"/>
              <a:buNone/>
            </a:pPr>
            <a:r>
              <a:rPr lang="en-US" sz="1400" b="1" i="0" u="none" dirty="0" err="1">
                <a:solidFill>
                  <a:srgbClr val="C00000"/>
                </a:solidFill>
                <a:latin typeface="Arial"/>
                <a:ea typeface="Arial"/>
                <a:cs typeface="Arial"/>
                <a:sym typeface="Arial"/>
              </a:rPr>
              <a:t>Talep</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yönetim</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ve</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işletime</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ilişkin</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olup</a:t>
            </a:r>
            <a:r>
              <a:rPr lang="en-US" sz="1400" b="1" i="0" u="none" dirty="0">
                <a:solidFill>
                  <a:srgbClr val="C00000"/>
                </a:solidFill>
                <a:latin typeface="Arial"/>
                <a:ea typeface="Arial"/>
                <a:cs typeface="Arial"/>
                <a:sym typeface="Arial"/>
              </a:rPr>
              <a:t>, plan </a:t>
            </a:r>
            <a:r>
              <a:rPr lang="en-US" sz="1400" b="1" i="0" u="none" dirty="0" err="1">
                <a:solidFill>
                  <a:srgbClr val="C00000"/>
                </a:solidFill>
                <a:latin typeface="Arial"/>
                <a:ea typeface="Arial"/>
                <a:cs typeface="Arial"/>
                <a:sym typeface="Arial"/>
              </a:rPr>
              <a:t>onayı</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sonrası</a:t>
            </a:r>
            <a:r>
              <a:rPr lang="en-US" sz="1400" b="1" i="0" u="none" dirty="0">
                <a:solidFill>
                  <a:srgbClr val="C00000"/>
                </a:solidFill>
                <a:latin typeface="Arial"/>
                <a:ea typeface="Arial"/>
                <a:cs typeface="Arial"/>
                <a:sym typeface="Arial"/>
              </a:rPr>
              <a:t> Plan </a:t>
            </a:r>
            <a:r>
              <a:rPr lang="en-US" sz="1400" b="1" i="0" u="none" dirty="0" err="1">
                <a:solidFill>
                  <a:srgbClr val="C00000"/>
                </a:solidFill>
                <a:latin typeface="Arial"/>
                <a:ea typeface="Arial"/>
                <a:cs typeface="Arial"/>
                <a:sym typeface="Arial"/>
              </a:rPr>
              <a:t>Raporu</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ekinde</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yer</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alacak</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Kültürpark’ın</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Taşıma</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Kapasitesinin</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Değrlendirilmesi</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Raporu</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doğrultusunda</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oluşturulacak</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Yönetim</a:t>
            </a:r>
            <a:r>
              <a:rPr lang="en-US" sz="1400" b="1" i="0" u="none" dirty="0">
                <a:solidFill>
                  <a:srgbClr val="C00000"/>
                </a:solidFill>
                <a:latin typeface="Arial"/>
                <a:ea typeface="Arial"/>
                <a:cs typeface="Arial"/>
                <a:sym typeface="Arial"/>
              </a:rPr>
              <a:t> / </a:t>
            </a:r>
            <a:r>
              <a:rPr lang="en-US" sz="1400" b="1" i="0" u="none" dirty="0" err="1">
                <a:solidFill>
                  <a:srgbClr val="C00000"/>
                </a:solidFill>
                <a:latin typeface="Arial"/>
                <a:ea typeface="Arial"/>
                <a:cs typeface="Arial"/>
                <a:sym typeface="Arial"/>
              </a:rPr>
              <a:t>İşletim</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Planında</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değerlendirilecektir</a:t>
            </a:r>
            <a:r>
              <a:rPr lang="en-US" sz="1400" b="1" i="0" u="none" dirty="0">
                <a:solidFill>
                  <a:srgbClr val="C00000"/>
                </a:solidFill>
                <a:latin typeface="Arial"/>
                <a:ea typeface="Arial"/>
                <a:cs typeface="Arial"/>
                <a:sym typeface="Arial"/>
              </a:rPr>
              <a:t>.</a:t>
            </a:r>
            <a:endParaRPr sz="1400" dirty="0"/>
          </a:p>
          <a:p>
            <a:pPr marL="0" marR="0" lvl="0" indent="0" algn="l" rtl="0">
              <a:lnSpc>
                <a:spcPct val="100000"/>
              </a:lnSpc>
              <a:spcBef>
                <a:spcPts val="1400"/>
              </a:spcBef>
              <a:spcAft>
                <a:spcPts val="0"/>
              </a:spcAft>
              <a:buNone/>
            </a:pPr>
            <a:endParaRPr sz="1400" b="1" i="0" u="none" dirty="0">
              <a:solidFill>
                <a:srgbClr val="C00000"/>
              </a:solidFill>
              <a:latin typeface="Arial"/>
              <a:ea typeface="Arial"/>
              <a:cs typeface="Arial"/>
              <a:sym typeface="Arial"/>
            </a:endParaRPr>
          </a:p>
        </p:txBody>
      </p:sp>
      <p:sp>
        <p:nvSpPr>
          <p:cNvPr id="10" name="Google Shape;240;p11"/>
          <p:cNvSpPr txBox="1"/>
          <p:nvPr/>
        </p:nvSpPr>
        <p:spPr>
          <a:xfrm>
            <a:off x="1309641" y="3903056"/>
            <a:ext cx="10377261" cy="640828"/>
          </a:xfrm>
          <a:prstGeom prst="rect">
            <a:avLst/>
          </a:prstGeom>
          <a:noFill/>
          <a:ln>
            <a:noFill/>
          </a:ln>
        </p:spPr>
        <p:txBody>
          <a:bodyPr spcFirstLastPara="1" wrap="square" lIns="0" tIns="12225" rIns="0" bIns="0" anchor="t" anchorCtr="0">
            <a:noAutofit/>
          </a:bodyPr>
          <a:lstStyle/>
          <a:p>
            <a:pPr marL="0" marR="0" lvl="0" indent="0" algn="l" rtl="0">
              <a:lnSpc>
                <a:spcPct val="93000"/>
              </a:lnSpc>
              <a:spcBef>
                <a:spcPts val="0"/>
              </a:spcBef>
              <a:spcAft>
                <a:spcPts val="0"/>
              </a:spcAft>
              <a:buClr>
                <a:srgbClr val="C00000"/>
              </a:buClr>
              <a:buSzPts val="1400"/>
              <a:buFont typeface="Arial"/>
              <a:buNone/>
            </a:pPr>
            <a:r>
              <a:rPr lang="en-US" sz="1400" b="1" i="0" u="none" dirty="0" err="1">
                <a:solidFill>
                  <a:srgbClr val="C00000"/>
                </a:solidFill>
                <a:latin typeface="Arial"/>
                <a:ea typeface="Arial"/>
                <a:cs typeface="Arial"/>
                <a:sym typeface="Arial"/>
              </a:rPr>
              <a:t>Talep</a:t>
            </a:r>
            <a:r>
              <a:rPr lang="en-US" sz="1400" b="1" i="0" u="none" dirty="0">
                <a:solidFill>
                  <a:srgbClr val="C00000"/>
                </a:solidFill>
                <a:latin typeface="Arial"/>
                <a:ea typeface="Arial"/>
                <a:cs typeface="Arial"/>
                <a:sym typeface="Arial"/>
              </a:rPr>
              <a:t>, plan </a:t>
            </a:r>
            <a:r>
              <a:rPr lang="en-US" sz="1400" b="1" i="0" u="none" dirty="0" err="1">
                <a:solidFill>
                  <a:srgbClr val="C00000"/>
                </a:solidFill>
                <a:latin typeface="Arial"/>
                <a:ea typeface="Arial"/>
                <a:cs typeface="Arial"/>
                <a:sym typeface="Arial"/>
              </a:rPr>
              <a:t>onayı</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sonrası</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hazırlanacak</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Kentsel</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Tasarım</a:t>
            </a:r>
            <a:r>
              <a:rPr lang="en-US" sz="1400" b="1" i="0" u="none" dirty="0">
                <a:solidFill>
                  <a:srgbClr val="C00000"/>
                </a:solidFill>
                <a:latin typeface="Arial"/>
                <a:ea typeface="Arial"/>
                <a:cs typeface="Arial"/>
                <a:sym typeface="Arial"/>
              </a:rPr>
              <a:t> / </a:t>
            </a:r>
            <a:r>
              <a:rPr lang="en-US" sz="1400" b="1" i="0" u="none" dirty="0" err="1">
                <a:solidFill>
                  <a:srgbClr val="C00000"/>
                </a:solidFill>
                <a:latin typeface="Arial"/>
                <a:ea typeface="Arial"/>
                <a:cs typeface="Arial"/>
                <a:sym typeface="Arial"/>
              </a:rPr>
              <a:t>Peyzaj</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Projesi</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konusu</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olup</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spor</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olanaklarının</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arttırılmasına</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yönelik</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projelendirme</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yapılacaktır</a:t>
            </a:r>
            <a:r>
              <a:rPr lang="en-US" sz="1400" b="1" i="0" u="none" dirty="0">
                <a:solidFill>
                  <a:srgbClr val="C00000"/>
                </a:solidFill>
                <a:latin typeface="Arial"/>
                <a:ea typeface="Arial"/>
                <a:cs typeface="Arial"/>
                <a:sym typeface="Arial"/>
              </a:rPr>
              <a:t>.</a:t>
            </a:r>
            <a:endParaRPr sz="1400" b="1" i="0" u="none" dirty="0">
              <a:solidFill>
                <a:srgbClr val="0070C0"/>
              </a:solidFill>
              <a:latin typeface="Arial"/>
              <a:ea typeface="Arial"/>
              <a:cs typeface="Arial"/>
              <a:sym typeface="Arial"/>
            </a:endParaRPr>
          </a:p>
          <a:p>
            <a:pPr marL="0" marR="0" lvl="0" indent="0" algn="l" rtl="0">
              <a:lnSpc>
                <a:spcPct val="93000"/>
              </a:lnSpc>
              <a:spcBef>
                <a:spcPts val="1400"/>
              </a:spcBef>
              <a:spcAft>
                <a:spcPts val="0"/>
              </a:spcAft>
              <a:buClr>
                <a:srgbClr val="FFFFFF"/>
              </a:buClr>
              <a:buSzPts val="1400"/>
              <a:buFont typeface="Arial"/>
              <a:buNone/>
            </a:pPr>
            <a:endParaRPr sz="1400" b="1" i="0" u="none" dirty="0">
              <a:solidFill>
                <a:srgbClr val="C00000"/>
              </a:solidFill>
              <a:latin typeface="Arial"/>
              <a:ea typeface="Arial"/>
              <a:cs typeface="Arial"/>
              <a:sym typeface="Arial"/>
            </a:endParaRPr>
          </a:p>
          <a:p>
            <a:pPr marL="0" marR="0" lvl="0" indent="0" algn="l" rtl="0">
              <a:lnSpc>
                <a:spcPct val="100000"/>
              </a:lnSpc>
              <a:spcBef>
                <a:spcPts val="1400"/>
              </a:spcBef>
              <a:spcAft>
                <a:spcPts val="0"/>
              </a:spcAft>
              <a:buNone/>
            </a:pPr>
            <a:endParaRPr sz="1400" b="1" i="0" u="none" dirty="0">
              <a:solidFill>
                <a:srgbClr val="C00000"/>
              </a:solidFill>
              <a:latin typeface="Arial"/>
              <a:ea typeface="Arial"/>
              <a:cs typeface="Arial"/>
              <a:sym typeface="Arial"/>
            </a:endParaRPr>
          </a:p>
        </p:txBody>
      </p:sp>
      <p:sp>
        <p:nvSpPr>
          <p:cNvPr id="11" name="Google Shape;240;p11"/>
          <p:cNvSpPr txBox="1"/>
          <p:nvPr/>
        </p:nvSpPr>
        <p:spPr>
          <a:xfrm>
            <a:off x="1309641" y="5035136"/>
            <a:ext cx="10772275" cy="3951287"/>
          </a:xfrm>
          <a:prstGeom prst="rect">
            <a:avLst/>
          </a:prstGeom>
          <a:noFill/>
          <a:ln>
            <a:noFill/>
          </a:ln>
        </p:spPr>
        <p:txBody>
          <a:bodyPr spcFirstLastPara="1" wrap="square" lIns="0" tIns="12225" rIns="0" bIns="0" anchor="t" anchorCtr="0">
            <a:noAutofit/>
          </a:bodyPr>
          <a:lstStyle/>
          <a:p>
            <a:pPr marL="0" marR="0" lvl="0" indent="0" algn="l" rtl="0">
              <a:lnSpc>
                <a:spcPct val="93000"/>
              </a:lnSpc>
              <a:spcBef>
                <a:spcPts val="1400"/>
              </a:spcBef>
              <a:spcAft>
                <a:spcPts val="0"/>
              </a:spcAft>
              <a:buClr>
                <a:srgbClr val="C00000"/>
              </a:buClr>
              <a:buSzPts val="1400"/>
              <a:buFont typeface="Arial"/>
              <a:buNone/>
            </a:pPr>
            <a:r>
              <a:rPr lang="en-US" sz="1400" b="1" i="0" u="none" dirty="0" err="1">
                <a:solidFill>
                  <a:srgbClr val="C00000"/>
                </a:solidFill>
                <a:latin typeface="Arial"/>
                <a:ea typeface="Arial"/>
                <a:cs typeface="Arial"/>
                <a:sym typeface="Arial"/>
              </a:rPr>
              <a:t>Talebin</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yönetim</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ve</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işletime</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ilişkin</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olduğu</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ve</a:t>
            </a:r>
            <a:r>
              <a:rPr lang="en-US" sz="1400" b="1" i="0" u="none" dirty="0">
                <a:solidFill>
                  <a:srgbClr val="C00000"/>
                </a:solidFill>
                <a:latin typeface="Arial"/>
                <a:ea typeface="Arial"/>
                <a:cs typeface="Arial"/>
                <a:sym typeface="Arial"/>
              </a:rPr>
              <a:t> flora </a:t>
            </a:r>
            <a:r>
              <a:rPr lang="en-US" sz="1400" b="1" i="0" u="none" dirty="0" err="1">
                <a:solidFill>
                  <a:srgbClr val="C00000"/>
                </a:solidFill>
                <a:latin typeface="Arial"/>
                <a:ea typeface="Arial"/>
                <a:cs typeface="Arial"/>
                <a:sym typeface="Arial"/>
              </a:rPr>
              <a:t>ve</a:t>
            </a:r>
            <a:r>
              <a:rPr lang="en-US" sz="1400" b="1" i="0" u="none" dirty="0">
                <a:solidFill>
                  <a:srgbClr val="C00000"/>
                </a:solidFill>
                <a:latin typeface="Arial"/>
                <a:ea typeface="Arial"/>
                <a:cs typeface="Arial"/>
                <a:sym typeface="Arial"/>
              </a:rPr>
              <a:t> fauna </a:t>
            </a:r>
            <a:r>
              <a:rPr lang="en-US" sz="1400" b="1" i="0" u="none" dirty="0" err="1">
                <a:solidFill>
                  <a:srgbClr val="C00000"/>
                </a:solidFill>
                <a:latin typeface="Arial"/>
                <a:ea typeface="Arial"/>
                <a:cs typeface="Arial"/>
                <a:sym typeface="Arial"/>
              </a:rPr>
              <a:t>yapısının</a:t>
            </a:r>
            <a:r>
              <a:rPr lang="en-US" sz="1400" b="1" i="0" u="none" dirty="0">
                <a:solidFill>
                  <a:srgbClr val="C00000"/>
                </a:solidFill>
                <a:latin typeface="Arial"/>
                <a:ea typeface="Arial"/>
                <a:cs typeface="Arial"/>
                <a:sym typeface="Arial"/>
              </a:rPr>
              <a:t> zaman </a:t>
            </a:r>
            <a:r>
              <a:rPr lang="en-US" sz="1400" b="1" i="0" u="none" dirty="0" err="1">
                <a:solidFill>
                  <a:srgbClr val="C00000"/>
                </a:solidFill>
                <a:latin typeface="Arial"/>
                <a:ea typeface="Arial"/>
                <a:cs typeface="Arial"/>
                <a:sym typeface="Arial"/>
              </a:rPr>
              <a:t>içerisinde</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değişkenlik</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gösterebileceği</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dikkate</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alınarak</a:t>
            </a:r>
            <a:r>
              <a:rPr lang="en-US" sz="1400" b="1" i="0" u="none" dirty="0">
                <a:solidFill>
                  <a:srgbClr val="C00000"/>
                </a:solidFill>
                <a:latin typeface="Arial"/>
                <a:ea typeface="Arial"/>
                <a:cs typeface="Arial"/>
                <a:sym typeface="Arial"/>
              </a:rPr>
              <a:t> plan </a:t>
            </a:r>
            <a:r>
              <a:rPr lang="en-US" sz="1400" b="1" i="0" u="none" dirty="0" err="1">
                <a:solidFill>
                  <a:srgbClr val="C00000"/>
                </a:solidFill>
                <a:latin typeface="Arial"/>
                <a:ea typeface="Arial"/>
                <a:cs typeface="Arial"/>
                <a:sym typeface="Arial"/>
              </a:rPr>
              <a:t>notu</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önerisi</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geliştirilmiştir</a:t>
            </a:r>
            <a:r>
              <a:rPr lang="en-US" sz="1400" b="1" i="0" u="none" dirty="0">
                <a:solidFill>
                  <a:srgbClr val="C00000"/>
                </a:solidFill>
                <a:latin typeface="Arial"/>
                <a:ea typeface="Arial"/>
                <a:cs typeface="Arial"/>
                <a:sym typeface="Arial"/>
              </a:rPr>
              <a:t>. </a:t>
            </a:r>
            <a:endParaRPr sz="1400" dirty="0"/>
          </a:p>
          <a:p>
            <a:pPr marL="0" marR="0" lvl="0" indent="0" algn="l" rtl="0">
              <a:lnSpc>
                <a:spcPct val="93000"/>
              </a:lnSpc>
              <a:spcBef>
                <a:spcPts val="1400"/>
              </a:spcBef>
              <a:spcAft>
                <a:spcPts val="0"/>
              </a:spcAft>
              <a:buClr>
                <a:srgbClr val="C00000"/>
              </a:buClr>
              <a:buSzPts val="1400"/>
              <a:buFont typeface="Arial"/>
              <a:buNone/>
            </a:pPr>
            <a:r>
              <a:rPr lang="en-US" sz="1400" b="1" i="0" u="none" dirty="0">
                <a:solidFill>
                  <a:srgbClr val="C00000"/>
                </a:solidFill>
                <a:latin typeface="Arial"/>
                <a:ea typeface="Arial"/>
                <a:cs typeface="Arial"/>
                <a:sym typeface="Arial"/>
              </a:rPr>
              <a:t>Plan </a:t>
            </a:r>
            <a:r>
              <a:rPr lang="en-US" sz="1400" b="1" i="0" u="none" dirty="0" err="1">
                <a:solidFill>
                  <a:srgbClr val="C00000"/>
                </a:solidFill>
                <a:latin typeface="Arial"/>
                <a:ea typeface="Arial"/>
                <a:cs typeface="Arial"/>
                <a:sym typeface="Arial"/>
              </a:rPr>
              <a:t>Notlarına</a:t>
            </a:r>
            <a:r>
              <a:rPr lang="en-US" sz="1400" b="1" i="0" u="none" dirty="0">
                <a:solidFill>
                  <a:srgbClr val="C00000"/>
                </a:solidFill>
                <a:latin typeface="Arial"/>
                <a:ea typeface="Arial"/>
                <a:cs typeface="Arial"/>
                <a:sym typeface="Arial"/>
              </a:rPr>
              <a:t>; “</a:t>
            </a:r>
            <a:r>
              <a:rPr lang="en-US" sz="1400" b="1" i="1" u="none" dirty="0">
                <a:solidFill>
                  <a:srgbClr val="C00000"/>
                </a:solidFill>
                <a:latin typeface="Arial"/>
                <a:ea typeface="Arial"/>
                <a:cs typeface="Arial"/>
                <a:sym typeface="Arial"/>
              </a:rPr>
              <a:t>Alanın flora </a:t>
            </a:r>
            <a:r>
              <a:rPr lang="en-US" sz="1400" b="1" i="1" u="none" dirty="0" err="1">
                <a:solidFill>
                  <a:srgbClr val="C00000"/>
                </a:solidFill>
                <a:latin typeface="Arial"/>
                <a:ea typeface="Arial"/>
                <a:cs typeface="Arial"/>
                <a:sym typeface="Arial"/>
              </a:rPr>
              <a:t>ve</a:t>
            </a:r>
            <a:r>
              <a:rPr lang="en-US" sz="1400" b="1" i="1" u="none" dirty="0">
                <a:solidFill>
                  <a:srgbClr val="C00000"/>
                </a:solidFill>
                <a:latin typeface="Arial"/>
                <a:ea typeface="Arial"/>
                <a:cs typeface="Arial"/>
                <a:sym typeface="Arial"/>
              </a:rPr>
              <a:t> fauna </a:t>
            </a:r>
            <a:r>
              <a:rPr lang="en-US" sz="1400" b="1" i="1" u="none" dirty="0" err="1">
                <a:solidFill>
                  <a:srgbClr val="C00000"/>
                </a:solidFill>
                <a:latin typeface="Arial"/>
                <a:ea typeface="Arial"/>
                <a:cs typeface="Arial"/>
                <a:sym typeface="Arial"/>
              </a:rPr>
              <a:t>özellikleri</a:t>
            </a:r>
            <a:r>
              <a:rPr lang="en-US" sz="1400" b="1" i="1" u="none" dirty="0">
                <a:solidFill>
                  <a:srgbClr val="C00000"/>
                </a:solidFill>
                <a:latin typeface="Arial"/>
                <a:ea typeface="Arial"/>
                <a:cs typeface="Arial"/>
                <a:sym typeface="Arial"/>
              </a:rPr>
              <a:t> </a:t>
            </a:r>
            <a:r>
              <a:rPr lang="en-US" sz="1400" b="1" i="1" u="none" dirty="0" err="1">
                <a:solidFill>
                  <a:srgbClr val="C00000"/>
                </a:solidFill>
                <a:latin typeface="Arial"/>
                <a:ea typeface="Arial"/>
                <a:cs typeface="Arial"/>
                <a:sym typeface="Arial"/>
              </a:rPr>
              <a:t>dikkate</a:t>
            </a:r>
            <a:r>
              <a:rPr lang="en-US" sz="1400" b="1" i="1" u="none" dirty="0">
                <a:solidFill>
                  <a:srgbClr val="C00000"/>
                </a:solidFill>
                <a:latin typeface="Arial"/>
                <a:ea typeface="Arial"/>
                <a:cs typeface="Arial"/>
                <a:sym typeface="Arial"/>
              </a:rPr>
              <a:t> </a:t>
            </a:r>
            <a:r>
              <a:rPr lang="en-US" sz="1400" b="1" i="1" u="none" dirty="0" err="1">
                <a:solidFill>
                  <a:srgbClr val="C00000"/>
                </a:solidFill>
                <a:latin typeface="Arial"/>
                <a:ea typeface="Arial"/>
                <a:cs typeface="Arial"/>
                <a:sym typeface="Arial"/>
              </a:rPr>
              <a:t>alınarak</a:t>
            </a:r>
            <a:r>
              <a:rPr lang="en-US" sz="1400" b="1" i="1" u="none" dirty="0">
                <a:solidFill>
                  <a:srgbClr val="C00000"/>
                </a:solidFill>
                <a:latin typeface="Arial"/>
                <a:ea typeface="Arial"/>
                <a:cs typeface="Arial"/>
                <a:sym typeface="Arial"/>
              </a:rPr>
              <a:t> </a:t>
            </a:r>
            <a:r>
              <a:rPr lang="en-US" sz="1400" b="1" i="1" u="none" dirty="0" err="1">
                <a:solidFill>
                  <a:srgbClr val="C00000"/>
                </a:solidFill>
                <a:latin typeface="Arial"/>
                <a:ea typeface="Arial"/>
                <a:cs typeface="Arial"/>
                <a:sym typeface="Arial"/>
              </a:rPr>
              <a:t>Kültürpark</a:t>
            </a:r>
            <a:r>
              <a:rPr lang="en-US" sz="1400" b="1" i="1" u="none" dirty="0">
                <a:solidFill>
                  <a:srgbClr val="C00000"/>
                </a:solidFill>
                <a:latin typeface="Arial"/>
                <a:ea typeface="Arial"/>
                <a:cs typeface="Arial"/>
                <a:sym typeface="Arial"/>
              </a:rPr>
              <a:t> </a:t>
            </a:r>
            <a:r>
              <a:rPr lang="en-US" sz="1400" b="1" i="1" u="none" dirty="0" err="1">
                <a:solidFill>
                  <a:srgbClr val="C00000"/>
                </a:solidFill>
                <a:latin typeface="Arial"/>
                <a:ea typeface="Arial"/>
                <a:cs typeface="Arial"/>
                <a:sym typeface="Arial"/>
              </a:rPr>
              <a:t>içindeki</a:t>
            </a:r>
            <a:r>
              <a:rPr lang="en-US" sz="1400" b="1" i="1" u="none" dirty="0">
                <a:solidFill>
                  <a:srgbClr val="C00000"/>
                </a:solidFill>
                <a:latin typeface="Arial"/>
                <a:ea typeface="Arial"/>
                <a:cs typeface="Arial"/>
                <a:sym typeface="Arial"/>
              </a:rPr>
              <a:t> </a:t>
            </a:r>
            <a:r>
              <a:rPr lang="en-US" sz="1400" b="1" i="1" u="none" dirty="0" err="1">
                <a:solidFill>
                  <a:srgbClr val="C00000"/>
                </a:solidFill>
                <a:latin typeface="Arial"/>
                <a:ea typeface="Arial"/>
                <a:cs typeface="Arial"/>
                <a:sym typeface="Arial"/>
              </a:rPr>
              <a:t>etkinlikler</a:t>
            </a:r>
            <a:r>
              <a:rPr lang="en-US" sz="1400" b="1" i="1" u="none" dirty="0">
                <a:solidFill>
                  <a:srgbClr val="C00000"/>
                </a:solidFill>
                <a:latin typeface="Arial"/>
                <a:ea typeface="Arial"/>
                <a:cs typeface="Arial"/>
                <a:sym typeface="Arial"/>
              </a:rPr>
              <a:t> </a:t>
            </a:r>
            <a:r>
              <a:rPr lang="en-US" sz="1400" b="1" i="1" u="none" dirty="0" err="1">
                <a:solidFill>
                  <a:srgbClr val="C00000"/>
                </a:solidFill>
                <a:latin typeface="Arial"/>
                <a:ea typeface="Arial"/>
                <a:cs typeface="Arial"/>
                <a:sym typeface="Arial"/>
              </a:rPr>
              <a:t>ve</a:t>
            </a:r>
            <a:r>
              <a:rPr lang="en-US" sz="1400" b="1" i="1" u="none" dirty="0">
                <a:solidFill>
                  <a:srgbClr val="C00000"/>
                </a:solidFill>
                <a:latin typeface="Arial"/>
                <a:ea typeface="Arial"/>
                <a:cs typeface="Arial"/>
                <a:sym typeface="Arial"/>
              </a:rPr>
              <a:t> </a:t>
            </a:r>
            <a:r>
              <a:rPr lang="en-US" sz="1400" b="1" i="1" u="none" dirty="0" err="1">
                <a:solidFill>
                  <a:srgbClr val="C00000"/>
                </a:solidFill>
                <a:latin typeface="Arial"/>
                <a:ea typeface="Arial"/>
                <a:cs typeface="Arial"/>
                <a:sym typeface="Arial"/>
              </a:rPr>
              <a:t>alınacak</a:t>
            </a:r>
            <a:r>
              <a:rPr lang="en-US" sz="1400" b="1" i="1" u="none" dirty="0">
                <a:solidFill>
                  <a:srgbClr val="C00000"/>
                </a:solidFill>
                <a:latin typeface="Arial"/>
                <a:ea typeface="Arial"/>
                <a:cs typeface="Arial"/>
                <a:sym typeface="Arial"/>
              </a:rPr>
              <a:t> </a:t>
            </a:r>
            <a:r>
              <a:rPr lang="en-US" sz="1400" b="1" i="1" u="none" dirty="0" err="1">
                <a:solidFill>
                  <a:srgbClr val="C00000"/>
                </a:solidFill>
                <a:latin typeface="Arial"/>
                <a:ea typeface="Arial"/>
                <a:cs typeface="Arial"/>
                <a:sym typeface="Arial"/>
              </a:rPr>
              <a:t>önlemlerde</a:t>
            </a:r>
            <a:r>
              <a:rPr lang="en-US" sz="1400" b="1" i="1" u="none" dirty="0">
                <a:solidFill>
                  <a:srgbClr val="C00000"/>
                </a:solidFill>
                <a:latin typeface="Arial"/>
                <a:ea typeface="Arial"/>
                <a:cs typeface="Arial"/>
                <a:sym typeface="Arial"/>
              </a:rPr>
              <a:t> </a:t>
            </a:r>
            <a:r>
              <a:rPr lang="en-US" sz="1400" b="1" i="1" u="none" dirty="0" err="1">
                <a:solidFill>
                  <a:srgbClr val="C00000"/>
                </a:solidFill>
                <a:latin typeface="Arial"/>
                <a:ea typeface="Arial"/>
                <a:cs typeface="Arial"/>
                <a:sym typeface="Arial"/>
              </a:rPr>
              <a:t>Yönetim</a:t>
            </a:r>
            <a:r>
              <a:rPr lang="en-US" sz="1400" b="1" i="1" u="none" dirty="0">
                <a:solidFill>
                  <a:srgbClr val="C00000"/>
                </a:solidFill>
                <a:latin typeface="Arial"/>
                <a:ea typeface="Arial"/>
                <a:cs typeface="Arial"/>
                <a:sym typeface="Arial"/>
              </a:rPr>
              <a:t> / </a:t>
            </a:r>
            <a:r>
              <a:rPr lang="en-US" sz="1400" b="1" i="1" u="none" dirty="0" err="1">
                <a:solidFill>
                  <a:srgbClr val="C00000"/>
                </a:solidFill>
                <a:latin typeface="Arial"/>
                <a:ea typeface="Arial"/>
                <a:cs typeface="Arial"/>
                <a:sym typeface="Arial"/>
              </a:rPr>
              <a:t>İşletim</a:t>
            </a:r>
            <a:r>
              <a:rPr lang="en-US" sz="1400" b="1" i="1" u="none" dirty="0">
                <a:solidFill>
                  <a:srgbClr val="C00000"/>
                </a:solidFill>
                <a:latin typeface="Arial"/>
                <a:ea typeface="Arial"/>
                <a:cs typeface="Arial"/>
                <a:sym typeface="Arial"/>
              </a:rPr>
              <a:t> </a:t>
            </a:r>
            <a:r>
              <a:rPr lang="en-US" sz="1400" b="1" i="1" u="none" dirty="0" err="1">
                <a:solidFill>
                  <a:srgbClr val="C00000"/>
                </a:solidFill>
                <a:latin typeface="Arial"/>
                <a:ea typeface="Arial"/>
                <a:cs typeface="Arial"/>
                <a:sym typeface="Arial"/>
              </a:rPr>
              <a:t>Planındaki</a:t>
            </a:r>
            <a:r>
              <a:rPr lang="en-US" sz="1400" b="1" i="1" u="none" dirty="0">
                <a:solidFill>
                  <a:srgbClr val="C00000"/>
                </a:solidFill>
                <a:latin typeface="Arial"/>
                <a:ea typeface="Arial"/>
                <a:cs typeface="Arial"/>
                <a:sym typeface="Arial"/>
              </a:rPr>
              <a:t> </a:t>
            </a:r>
            <a:r>
              <a:rPr lang="en-US" sz="1400" b="1" i="1" u="none" dirty="0" err="1">
                <a:solidFill>
                  <a:srgbClr val="C00000"/>
                </a:solidFill>
                <a:latin typeface="Arial"/>
                <a:ea typeface="Arial"/>
                <a:cs typeface="Arial"/>
                <a:sym typeface="Arial"/>
              </a:rPr>
              <a:t>esaslara</a:t>
            </a:r>
            <a:r>
              <a:rPr lang="en-US" sz="1400" b="1" i="1" u="none" dirty="0">
                <a:solidFill>
                  <a:srgbClr val="C00000"/>
                </a:solidFill>
                <a:latin typeface="Arial"/>
                <a:ea typeface="Arial"/>
                <a:cs typeface="Arial"/>
                <a:sym typeface="Arial"/>
              </a:rPr>
              <a:t> </a:t>
            </a:r>
            <a:r>
              <a:rPr lang="en-US" sz="1400" b="1" i="1" u="none" dirty="0" err="1">
                <a:solidFill>
                  <a:srgbClr val="C00000"/>
                </a:solidFill>
                <a:latin typeface="Arial"/>
                <a:ea typeface="Arial"/>
                <a:cs typeface="Arial"/>
                <a:sym typeface="Arial"/>
              </a:rPr>
              <a:t>uyulacaktır</a:t>
            </a:r>
            <a:r>
              <a:rPr lang="en-US" sz="1400" b="1" i="1" u="none" dirty="0">
                <a:solidFill>
                  <a:srgbClr val="C00000"/>
                </a:solidFill>
                <a:latin typeface="Arial"/>
                <a:ea typeface="Arial"/>
                <a:cs typeface="Arial"/>
                <a:sym typeface="Arial"/>
              </a:rPr>
              <a:t>.</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şeklinde</a:t>
            </a:r>
            <a:r>
              <a:rPr lang="en-US" sz="1400" b="1" i="0" u="none" dirty="0">
                <a:solidFill>
                  <a:srgbClr val="C00000"/>
                </a:solidFill>
                <a:latin typeface="Arial"/>
                <a:ea typeface="Arial"/>
                <a:cs typeface="Arial"/>
                <a:sym typeface="Arial"/>
              </a:rPr>
              <a:t> plan </a:t>
            </a:r>
            <a:r>
              <a:rPr lang="en-US" sz="1400" b="1" i="0" u="none" dirty="0" err="1">
                <a:solidFill>
                  <a:srgbClr val="C00000"/>
                </a:solidFill>
                <a:latin typeface="Arial"/>
                <a:ea typeface="Arial"/>
                <a:cs typeface="Arial"/>
                <a:sym typeface="Arial"/>
              </a:rPr>
              <a:t>notu</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eklenmiştir</a:t>
            </a:r>
            <a:r>
              <a:rPr lang="en-US" sz="1400" b="1" i="0" u="none" dirty="0">
                <a:solidFill>
                  <a:srgbClr val="C00000"/>
                </a:solidFill>
                <a:latin typeface="Arial"/>
                <a:ea typeface="Arial"/>
                <a:cs typeface="Arial"/>
                <a:sym typeface="Arial"/>
              </a:rPr>
              <a:t>. (Plan </a:t>
            </a:r>
            <a:r>
              <a:rPr lang="en-US" sz="1400" b="1" i="0" u="none" dirty="0" err="1">
                <a:solidFill>
                  <a:srgbClr val="C00000"/>
                </a:solidFill>
                <a:latin typeface="Arial"/>
                <a:ea typeface="Arial"/>
                <a:cs typeface="Arial"/>
                <a:sym typeface="Arial"/>
              </a:rPr>
              <a:t>Notu</a:t>
            </a:r>
            <a:r>
              <a:rPr lang="en-US" sz="1400" b="1" i="0" u="none" dirty="0">
                <a:solidFill>
                  <a:srgbClr val="C00000"/>
                </a:solidFill>
                <a:latin typeface="Arial"/>
                <a:ea typeface="Arial"/>
                <a:cs typeface="Arial"/>
                <a:sym typeface="Arial"/>
              </a:rPr>
              <a:t> 7)</a:t>
            </a:r>
            <a:endParaRPr sz="1400" dirty="0"/>
          </a:p>
          <a:p>
            <a:pPr marL="0" marR="0" lvl="0" indent="0" algn="l" rtl="0">
              <a:lnSpc>
                <a:spcPct val="93000"/>
              </a:lnSpc>
              <a:spcBef>
                <a:spcPts val="1400"/>
              </a:spcBef>
              <a:spcAft>
                <a:spcPts val="0"/>
              </a:spcAft>
              <a:buClr>
                <a:srgbClr val="FFFFFF"/>
              </a:buClr>
              <a:buSzPts val="1400"/>
              <a:buFont typeface="Arial"/>
              <a:buNone/>
            </a:pPr>
            <a:endParaRPr sz="1400" b="1" i="0" u="none" dirty="0">
              <a:solidFill>
                <a:srgbClr val="C00000"/>
              </a:solidFill>
              <a:latin typeface="Arial"/>
              <a:ea typeface="Arial"/>
              <a:cs typeface="Arial"/>
              <a:sym typeface="Arial"/>
            </a:endParaRPr>
          </a:p>
          <a:p>
            <a:pPr marL="0" marR="0" lvl="0" indent="0" algn="l" rtl="0">
              <a:lnSpc>
                <a:spcPct val="100000"/>
              </a:lnSpc>
              <a:spcBef>
                <a:spcPts val="1400"/>
              </a:spcBef>
              <a:spcAft>
                <a:spcPts val="0"/>
              </a:spcAft>
              <a:buNone/>
            </a:pPr>
            <a:endParaRPr sz="1400" b="1" i="0" u="none" dirty="0">
              <a:solidFill>
                <a:srgbClr val="C00000"/>
              </a:solidFill>
              <a:latin typeface="Arial"/>
              <a:ea typeface="Arial"/>
              <a:cs typeface="Arial"/>
              <a:sym typeface="Arial"/>
            </a:endParaRPr>
          </a:p>
        </p:txBody>
      </p:sp>
    </p:spTree>
    <p:extLst>
      <p:ext uri="{BB962C8B-B14F-4D97-AF65-F5344CB8AC3E}">
        <p14:creationId xmlns:p14="http://schemas.microsoft.com/office/powerpoint/2010/main" val="3172858701"/>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219200" y="6405568"/>
            <a:ext cx="11468100" cy="452432"/>
          </a:xfrm>
          <a:prstGeom prst="rect">
            <a:avLst/>
          </a:prstGeom>
        </p:spPr>
        <p:txBody>
          <a:bodyPr wrap="square">
            <a:spAutoFit/>
          </a:bodyPr>
          <a:lstStyle/>
          <a:p>
            <a:pPr>
              <a:lnSpc>
                <a:spcPct val="130000"/>
              </a:lnSpc>
              <a:spcAft>
                <a:spcPts val="0"/>
              </a:spcAft>
            </a:pPr>
            <a:r>
              <a:rPr lang="tr-TR" b="1" dirty="0">
                <a:latin typeface="Verdana" panose="020B0604030504040204" pitchFamily="34" charset="0"/>
                <a:ea typeface="Times New Roman" panose="02020603050405020304" pitchFamily="18" charset="0"/>
                <a:cs typeface="Arial" panose="020B0604020202020204" pitchFamily="34" charset="0"/>
              </a:rPr>
              <a:t>TÜRK MÜHENDİS VE MİMAR ODALARI BİRLİĞİİZMİR İL KOORDİNASYON KURULU</a:t>
            </a:r>
            <a:endParaRPr lang="tr-TR" sz="2800" dirty="0">
              <a:effectLst/>
              <a:latin typeface="Times New Roman" panose="02020603050405020304" pitchFamily="18" charset="0"/>
              <a:ea typeface="Times New Roman" panose="02020603050405020304" pitchFamily="18" charset="0"/>
            </a:endParaRPr>
          </a:p>
        </p:txBody>
      </p:sp>
      <p:pic>
        <p:nvPicPr>
          <p:cNvPr id="5" name="Resim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69372" y="109532"/>
            <a:ext cx="1312545" cy="685800"/>
          </a:xfrm>
          <a:prstGeom prst="rect">
            <a:avLst/>
          </a:prstGeom>
          <a:noFill/>
          <a:ln>
            <a:noFill/>
          </a:ln>
        </p:spPr>
      </p:pic>
      <p:sp>
        <p:nvSpPr>
          <p:cNvPr id="6" name="Dikdörtgen 5"/>
          <p:cNvSpPr/>
          <p:nvPr/>
        </p:nvSpPr>
        <p:spPr>
          <a:xfrm>
            <a:off x="1074008" y="708232"/>
            <a:ext cx="9358859" cy="368755"/>
          </a:xfrm>
          <a:prstGeom prst="rect">
            <a:avLst/>
          </a:prstGeom>
        </p:spPr>
        <p:txBody>
          <a:bodyPr wrap="square">
            <a:spAutoFit/>
          </a:bodyPr>
          <a:lstStyle/>
          <a:p>
            <a:pPr lvl="0" algn="just">
              <a:lnSpc>
                <a:spcPct val="107000"/>
              </a:lnSpc>
              <a:spcAft>
                <a:spcPts val="800"/>
              </a:spcAft>
              <a:tabLst>
                <a:tab pos="450215" algn="l"/>
              </a:tabLst>
            </a:pPr>
            <a:r>
              <a:rPr lang="tr-TR" b="1" u="sng" dirty="0">
                <a:latin typeface="Times New Roman" panose="02020603050405020304" pitchFamily="18" charset="0"/>
                <a:ea typeface="Times New Roman" panose="02020603050405020304" pitchFamily="18" charset="0"/>
              </a:rPr>
              <a:t>TEMEL KULLANIM KARARLARINA VE ALANIN YÖNETİME DAİR BEKLENTİLER</a:t>
            </a:r>
            <a:endParaRPr lang="tr-TR" b="1" u="sng" dirty="0">
              <a:effectLst/>
              <a:latin typeface="Times New Roman" panose="02020603050405020304" pitchFamily="18" charset="0"/>
              <a:ea typeface="Times New Roman" panose="02020603050405020304" pitchFamily="18" charset="0"/>
            </a:endParaRPr>
          </a:p>
        </p:txBody>
      </p:sp>
      <p:sp>
        <p:nvSpPr>
          <p:cNvPr id="7" name="Dikdörtgen 6"/>
          <p:cNvSpPr/>
          <p:nvPr/>
        </p:nvSpPr>
        <p:spPr>
          <a:xfrm>
            <a:off x="1074006" y="892815"/>
            <a:ext cx="10369055" cy="2760756"/>
          </a:xfrm>
          <a:prstGeom prst="rect">
            <a:avLst/>
          </a:prstGeom>
        </p:spPr>
        <p:txBody>
          <a:bodyPr wrap="square">
            <a:spAutoFit/>
          </a:bodyPr>
          <a:lstStyle/>
          <a:p>
            <a:pPr marL="457200">
              <a:spcAft>
                <a:spcPts val="0"/>
              </a:spcAft>
            </a:pPr>
            <a:r>
              <a:rPr lang="tr-TR" dirty="0">
                <a:latin typeface="Times New Roman" panose="02020603050405020304" pitchFamily="18" charset="0"/>
                <a:ea typeface="Times New Roman" panose="02020603050405020304" pitchFamily="18" charset="0"/>
              </a:rPr>
              <a:t> </a:t>
            </a:r>
          </a:p>
          <a:p>
            <a:pPr lvl="0" algn="just">
              <a:lnSpc>
                <a:spcPct val="115000"/>
              </a:lnSpc>
              <a:spcAft>
                <a:spcPts val="0"/>
              </a:spcAft>
            </a:pPr>
            <a:r>
              <a:rPr lang="tr-TR" dirty="0">
                <a:solidFill>
                  <a:srgbClr val="000000"/>
                </a:solidFill>
                <a:latin typeface="Times New Roman" panose="02020603050405020304" pitchFamily="18" charset="0"/>
                <a:ea typeface="Calibri" panose="020F0502020204030204" pitchFamily="34" charset="0"/>
              </a:rPr>
              <a:t>15. Geleneksel İzmir </a:t>
            </a:r>
            <a:r>
              <a:rPr lang="tr-TR" dirty="0" err="1">
                <a:solidFill>
                  <a:srgbClr val="000000"/>
                </a:solidFill>
                <a:latin typeface="Times New Roman" panose="02020603050405020304" pitchFamily="18" charset="0"/>
                <a:ea typeface="Calibri" panose="020F0502020204030204" pitchFamily="34" charset="0"/>
              </a:rPr>
              <a:t>Enternasyonel</a:t>
            </a:r>
            <a:r>
              <a:rPr lang="tr-TR" dirty="0">
                <a:solidFill>
                  <a:srgbClr val="000000"/>
                </a:solidFill>
                <a:latin typeface="Times New Roman" panose="02020603050405020304" pitchFamily="18" charset="0"/>
                <a:ea typeface="Calibri" panose="020F0502020204030204" pitchFamily="34" charset="0"/>
              </a:rPr>
              <a:t> Fuarı’nın gereksinim duyduğu açık alan büyüklüklerinin hesaplanması ve bu alanların sahip olması gereken niteliklerin belirlenmesi, Fuar etkinliği için uygun alanlarda esnek ve kaldırılabilir yapıların ya da B alanında yer alan kaldırılması gereken hangarlar haricindeki, uygun mevcut yapıların tercih edilmesi ve bu alanların nasıl oluşturulabileceğinin veya dönüştürülebileceğinin plan notlarında açıkça aktarılması, böylelikle </a:t>
            </a:r>
            <a:r>
              <a:rPr lang="tr-TR" dirty="0" err="1">
                <a:solidFill>
                  <a:srgbClr val="000000"/>
                </a:solidFill>
                <a:latin typeface="Times New Roman" panose="02020603050405020304" pitchFamily="18" charset="0"/>
                <a:ea typeface="Calibri" panose="020F0502020204030204" pitchFamily="34" charset="0"/>
              </a:rPr>
              <a:t>Enternasyonel</a:t>
            </a:r>
            <a:r>
              <a:rPr lang="tr-TR" dirty="0">
                <a:solidFill>
                  <a:srgbClr val="000000"/>
                </a:solidFill>
                <a:latin typeface="Times New Roman" panose="02020603050405020304" pitchFamily="18" charset="0"/>
                <a:ea typeface="Calibri" panose="020F0502020204030204" pitchFamily="34" charset="0"/>
              </a:rPr>
              <a:t> Fuar etkinliği için alanın doğal yapısına zarar vermeyecek uygun alanların planda belirlenmesinin ve Kültürpark alanında yapılaşmanın oranın arttırılmamasının sağlanması. </a:t>
            </a:r>
            <a:r>
              <a:rPr lang="tr-TR" sz="1050" dirty="0">
                <a:latin typeface="Times New Roman" panose="02020603050405020304" pitchFamily="18" charset="0"/>
                <a:ea typeface="Times New Roman" panose="02020603050405020304" pitchFamily="18" charset="0"/>
              </a:rPr>
              <a:t> </a:t>
            </a:r>
            <a:endParaRPr lang="tr-TR" dirty="0">
              <a:latin typeface="Times New Roman" panose="02020603050405020304" pitchFamily="18" charset="0"/>
              <a:ea typeface="Times New Roman" panose="02020603050405020304" pitchFamily="18" charset="0"/>
            </a:endParaRPr>
          </a:p>
          <a:p>
            <a:pPr>
              <a:spcAft>
                <a:spcPts val="0"/>
              </a:spcAft>
            </a:pPr>
            <a:r>
              <a:rPr lang="tr-TR" sz="1050" dirty="0">
                <a:latin typeface="Times New Roman" panose="02020603050405020304" pitchFamily="18" charset="0"/>
                <a:ea typeface="Times New Roman" panose="02020603050405020304" pitchFamily="18" charset="0"/>
              </a:rPr>
              <a:t> </a:t>
            </a:r>
            <a:endParaRPr lang="tr-TR" sz="1200" dirty="0">
              <a:effectLst/>
              <a:latin typeface="Times New Roman" panose="02020603050405020304" pitchFamily="18" charset="0"/>
              <a:ea typeface="Times New Roman" panose="02020603050405020304" pitchFamily="18" charset="0"/>
            </a:endParaRPr>
          </a:p>
        </p:txBody>
      </p:sp>
      <p:sp>
        <p:nvSpPr>
          <p:cNvPr id="8" name="Dikdörtgen 7"/>
          <p:cNvSpPr/>
          <p:nvPr/>
        </p:nvSpPr>
        <p:spPr>
          <a:xfrm>
            <a:off x="1074006" y="4369462"/>
            <a:ext cx="10293530" cy="1200329"/>
          </a:xfrm>
          <a:prstGeom prst="rect">
            <a:avLst/>
          </a:prstGeom>
        </p:spPr>
        <p:txBody>
          <a:bodyPr wrap="square">
            <a:spAutoFit/>
          </a:bodyPr>
          <a:lstStyle/>
          <a:p>
            <a:pPr lvl="0" algn="just">
              <a:spcAft>
                <a:spcPts val="0"/>
              </a:spcAft>
            </a:pPr>
            <a:r>
              <a:rPr lang="tr-TR" dirty="0">
                <a:solidFill>
                  <a:srgbClr val="000000"/>
                </a:solidFill>
                <a:latin typeface="Times New Roman" panose="02020603050405020304" pitchFamily="18" charset="0"/>
                <a:ea typeface="Calibri" panose="020F0502020204030204" pitchFamily="34" charset="0"/>
              </a:rPr>
              <a:t>16. Alana ilişkin farklı disiplinlerce yapılan çalışma ve raporlamaların, alan bütünlüğünü bozmayacak şekilde değerlendirilebilmesi amacıyla, mutlaka yerle/planla ilişkilendirilmesi gereklidir. Tüm farklı koruma katmanlarının (hassas yeşil alan, plastik öğeler </a:t>
            </a:r>
            <a:r>
              <a:rPr lang="tr-TR" dirty="0" err="1">
                <a:solidFill>
                  <a:srgbClr val="000000"/>
                </a:solidFill>
                <a:latin typeface="Times New Roman" panose="02020603050405020304" pitchFamily="18" charset="0"/>
                <a:ea typeface="Calibri" panose="020F0502020204030204" pitchFamily="34" charset="0"/>
              </a:rPr>
              <a:t>vb</a:t>
            </a:r>
            <a:r>
              <a:rPr lang="tr-TR" dirty="0">
                <a:solidFill>
                  <a:srgbClr val="000000"/>
                </a:solidFill>
                <a:latin typeface="Times New Roman" panose="02020603050405020304" pitchFamily="18" charset="0"/>
                <a:ea typeface="Calibri" panose="020F0502020204030204" pitchFamily="34" charset="0"/>
              </a:rPr>
              <a:t>) birlikte analiz edilebileceği bu çok katmanlı “değer haritası” </a:t>
            </a:r>
            <a:r>
              <a:rPr lang="tr-TR" dirty="0" err="1">
                <a:solidFill>
                  <a:srgbClr val="000000"/>
                </a:solidFill>
                <a:latin typeface="Times New Roman" panose="02020603050405020304" pitchFamily="18" charset="0"/>
                <a:ea typeface="Calibri" panose="020F0502020204030204" pitchFamily="34" charset="0"/>
              </a:rPr>
              <a:t>nın</a:t>
            </a:r>
            <a:r>
              <a:rPr lang="tr-TR" dirty="0">
                <a:solidFill>
                  <a:srgbClr val="000000"/>
                </a:solidFill>
                <a:latin typeface="Times New Roman" panose="02020603050405020304" pitchFamily="18" charset="0"/>
                <a:ea typeface="Calibri" panose="020F0502020204030204" pitchFamily="34" charset="0"/>
              </a:rPr>
              <a:t> plana işlenmesi,</a:t>
            </a:r>
          </a:p>
        </p:txBody>
      </p:sp>
      <p:sp>
        <p:nvSpPr>
          <p:cNvPr id="2" name="Dikdörtgen 1"/>
          <p:cNvSpPr/>
          <p:nvPr/>
        </p:nvSpPr>
        <p:spPr>
          <a:xfrm>
            <a:off x="1074006" y="3464310"/>
            <a:ext cx="10580914" cy="693460"/>
          </a:xfrm>
          <a:prstGeom prst="rect">
            <a:avLst/>
          </a:prstGeom>
        </p:spPr>
        <p:txBody>
          <a:bodyPr wrap="square">
            <a:spAutoFit/>
          </a:bodyPr>
          <a:lstStyle/>
          <a:p>
            <a:pPr lvl="0">
              <a:lnSpc>
                <a:spcPct val="93000"/>
              </a:lnSpc>
              <a:buClr>
                <a:srgbClr val="C00000"/>
              </a:buClr>
              <a:buSzPts val="1400"/>
            </a:pPr>
            <a:r>
              <a:rPr lang="en-US" sz="1400" b="1" dirty="0">
                <a:solidFill>
                  <a:srgbClr val="C00000"/>
                </a:solidFill>
                <a:latin typeface="Arial"/>
                <a:ea typeface="Arial"/>
                <a:cs typeface="Arial"/>
                <a:sym typeface="Arial"/>
              </a:rPr>
              <a:t>A </a:t>
            </a:r>
            <a:r>
              <a:rPr lang="en-US" sz="1400" b="1" dirty="0" err="1">
                <a:solidFill>
                  <a:srgbClr val="C00000"/>
                </a:solidFill>
                <a:latin typeface="Arial"/>
                <a:ea typeface="Arial"/>
                <a:cs typeface="Arial"/>
                <a:sym typeface="Arial"/>
              </a:rPr>
              <a:t>ve</a:t>
            </a:r>
            <a:r>
              <a:rPr lang="en-US" sz="1400" b="1" dirty="0">
                <a:solidFill>
                  <a:srgbClr val="C00000"/>
                </a:solidFill>
                <a:latin typeface="Arial"/>
                <a:ea typeface="Arial"/>
                <a:cs typeface="Arial"/>
                <a:sym typeface="Arial"/>
              </a:rPr>
              <a:t> B </a:t>
            </a:r>
            <a:r>
              <a:rPr lang="en-US" sz="1400" b="1" dirty="0" err="1">
                <a:solidFill>
                  <a:srgbClr val="C00000"/>
                </a:solidFill>
                <a:latin typeface="Arial"/>
                <a:ea typeface="Arial"/>
                <a:cs typeface="Arial"/>
                <a:sym typeface="Arial"/>
              </a:rPr>
              <a:t>bölgesi</a:t>
            </a:r>
            <a:r>
              <a:rPr lang="en-US" sz="1400" b="1" dirty="0">
                <a:solidFill>
                  <a:srgbClr val="C00000"/>
                </a:solidFill>
                <a:latin typeface="Arial"/>
                <a:ea typeface="Arial"/>
                <a:cs typeface="Arial"/>
                <a:sym typeface="Arial"/>
              </a:rPr>
              <a:t> </a:t>
            </a:r>
            <a:r>
              <a:rPr lang="en-US" sz="1400" b="1" dirty="0" err="1">
                <a:solidFill>
                  <a:srgbClr val="C00000"/>
                </a:solidFill>
                <a:latin typeface="Arial"/>
                <a:ea typeface="Arial"/>
                <a:cs typeface="Arial"/>
                <a:sym typeface="Arial"/>
              </a:rPr>
              <a:t>ayrımı</a:t>
            </a:r>
            <a:r>
              <a:rPr lang="en-US" sz="1400" b="1" dirty="0">
                <a:solidFill>
                  <a:srgbClr val="C00000"/>
                </a:solidFill>
                <a:latin typeface="Arial"/>
                <a:ea typeface="Arial"/>
                <a:cs typeface="Arial"/>
                <a:sym typeface="Arial"/>
              </a:rPr>
              <a:t> </a:t>
            </a:r>
            <a:r>
              <a:rPr lang="en-US" sz="1400" b="1" dirty="0" err="1">
                <a:solidFill>
                  <a:srgbClr val="C00000"/>
                </a:solidFill>
                <a:latin typeface="Arial"/>
                <a:ea typeface="Arial"/>
                <a:cs typeface="Arial"/>
                <a:sym typeface="Arial"/>
              </a:rPr>
              <a:t>kaldırılmıştır</a:t>
            </a:r>
            <a:r>
              <a:rPr lang="en-US" sz="1400" b="1" dirty="0">
                <a:solidFill>
                  <a:srgbClr val="C00000"/>
                </a:solidFill>
                <a:latin typeface="Arial"/>
                <a:ea typeface="Arial"/>
                <a:cs typeface="Arial"/>
                <a:sym typeface="Arial"/>
              </a:rPr>
              <a:t>.</a:t>
            </a:r>
            <a:r>
              <a:rPr lang="tr-TR" sz="1400" dirty="0">
                <a:sym typeface="Arial"/>
              </a:rPr>
              <a:t> </a:t>
            </a:r>
            <a:r>
              <a:rPr lang="en-US" sz="1400" b="1" dirty="0">
                <a:solidFill>
                  <a:srgbClr val="C00000"/>
                </a:solidFill>
                <a:latin typeface="Arial"/>
                <a:ea typeface="Arial"/>
                <a:cs typeface="Arial"/>
                <a:sym typeface="Arial"/>
              </a:rPr>
              <a:t>Bu </a:t>
            </a:r>
            <a:r>
              <a:rPr lang="en-US" sz="1400" b="1" dirty="0" err="1">
                <a:solidFill>
                  <a:srgbClr val="C00000"/>
                </a:solidFill>
                <a:latin typeface="Arial"/>
                <a:ea typeface="Arial"/>
                <a:cs typeface="Arial"/>
                <a:sym typeface="Arial"/>
              </a:rPr>
              <a:t>kapsamda</a:t>
            </a:r>
            <a:r>
              <a:rPr lang="en-US" sz="1400" b="1" dirty="0">
                <a:solidFill>
                  <a:srgbClr val="C00000"/>
                </a:solidFill>
                <a:latin typeface="Arial"/>
                <a:ea typeface="Arial"/>
                <a:cs typeface="Arial"/>
                <a:sym typeface="Arial"/>
              </a:rPr>
              <a:t>; “</a:t>
            </a:r>
            <a:r>
              <a:rPr lang="en-US" sz="1400" b="1" i="1" dirty="0" err="1">
                <a:solidFill>
                  <a:srgbClr val="C00000"/>
                </a:solidFill>
                <a:latin typeface="Arial"/>
                <a:ea typeface="Arial"/>
                <a:cs typeface="Arial"/>
                <a:sym typeface="Arial"/>
              </a:rPr>
              <a:t>Tescilli</a:t>
            </a:r>
            <a:r>
              <a:rPr lang="en-US" sz="1400" b="1" i="1" dirty="0">
                <a:solidFill>
                  <a:srgbClr val="C00000"/>
                </a:solidFill>
                <a:latin typeface="Arial"/>
                <a:ea typeface="Arial"/>
                <a:cs typeface="Arial"/>
                <a:sym typeface="Arial"/>
              </a:rPr>
              <a:t> </a:t>
            </a:r>
            <a:r>
              <a:rPr lang="en-US" sz="1400" b="1" i="1" dirty="0" err="1">
                <a:solidFill>
                  <a:srgbClr val="C00000"/>
                </a:solidFill>
                <a:latin typeface="Arial"/>
                <a:ea typeface="Arial"/>
                <a:cs typeface="Arial"/>
                <a:sym typeface="Arial"/>
              </a:rPr>
              <a:t>yapılar</a:t>
            </a:r>
            <a:r>
              <a:rPr lang="en-US" sz="1400" b="1" i="1" dirty="0">
                <a:solidFill>
                  <a:srgbClr val="C00000"/>
                </a:solidFill>
                <a:latin typeface="Arial"/>
                <a:ea typeface="Arial"/>
                <a:cs typeface="Arial"/>
                <a:sym typeface="Arial"/>
              </a:rPr>
              <a:t> </a:t>
            </a:r>
            <a:r>
              <a:rPr lang="en-US" sz="1400" b="1" i="1" dirty="0" err="1">
                <a:solidFill>
                  <a:srgbClr val="C00000"/>
                </a:solidFill>
                <a:latin typeface="Arial"/>
                <a:ea typeface="Arial"/>
                <a:cs typeface="Arial"/>
                <a:sym typeface="Arial"/>
              </a:rPr>
              <a:t>ile</a:t>
            </a:r>
            <a:r>
              <a:rPr lang="en-US" sz="1400" b="1" i="1" dirty="0">
                <a:solidFill>
                  <a:srgbClr val="C00000"/>
                </a:solidFill>
                <a:latin typeface="Arial"/>
                <a:ea typeface="Arial"/>
                <a:cs typeface="Arial"/>
                <a:sym typeface="Arial"/>
              </a:rPr>
              <a:t> </a:t>
            </a:r>
            <a:r>
              <a:rPr lang="en-US" sz="1400" b="1" i="1" dirty="0" err="1">
                <a:solidFill>
                  <a:srgbClr val="C00000"/>
                </a:solidFill>
                <a:latin typeface="Arial"/>
                <a:ea typeface="Arial"/>
                <a:cs typeface="Arial"/>
                <a:sym typeface="Arial"/>
              </a:rPr>
              <a:t>korunması</a:t>
            </a:r>
            <a:r>
              <a:rPr lang="en-US" sz="1400" b="1" i="1" dirty="0">
                <a:solidFill>
                  <a:srgbClr val="C00000"/>
                </a:solidFill>
                <a:latin typeface="Arial"/>
                <a:ea typeface="Arial"/>
                <a:cs typeface="Arial"/>
                <a:sym typeface="Arial"/>
              </a:rPr>
              <a:t> </a:t>
            </a:r>
            <a:r>
              <a:rPr lang="en-US" sz="1400" b="1" i="1" dirty="0" err="1">
                <a:solidFill>
                  <a:srgbClr val="C00000"/>
                </a:solidFill>
                <a:latin typeface="Arial"/>
                <a:ea typeface="Arial"/>
                <a:cs typeface="Arial"/>
                <a:sym typeface="Arial"/>
              </a:rPr>
              <a:t>önerilen</a:t>
            </a:r>
            <a:r>
              <a:rPr lang="en-US" sz="1400" b="1" i="1" dirty="0">
                <a:solidFill>
                  <a:srgbClr val="C00000"/>
                </a:solidFill>
                <a:latin typeface="Arial"/>
                <a:ea typeface="Arial"/>
                <a:cs typeface="Arial"/>
                <a:sym typeface="Arial"/>
              </a:rPr>
              <a:t> </a:t>
            </a:r>
            <a:r>
              <a:rPr lang="en-US" sz="1400" b="1" i="1" dirty="0" err="1">
                <a:solidFill>
                  <a:srgbClr val="C00000"/>
                </a:solidFill>
                <a:latin typeface="Arial"/>
                <a:ea typeface="Arial"/>
                <a:cs typeface="Arial"/>
                <a:sym typeface="Arial"/>
              </a:rPr>
              <a:t>yapılar</a:t>
            </a:r>
            <a:r>
              <a:rPr lang="en-US" sz="1400" b="1" i="1" dirty="0">
                <a:solidFill>
                  <a:srgbClr val="C00000"/>
                </a:solidFill>
                <a:latin typeface="Arial"/>
                <a:ea typeface="Arial"/>
                <a:cs typeface="Arial"/>
                <a:sym typeface="Arial"/>
              </a:rPr>
              <a:t> </a:t>
            </a:r>
            <a:r>
              <a:rPr lang="en-US" sz="1400" b="1" i="1" dirty="0" err="1">
                <a:solidFill>
                  <a:srgbClr val="C00000"/>
                </a:solidFill>
                <a:latin typeface="Arial"/>
                <a:ea typeface="Arial"/>
                <a:cs typeface="Arial"/>
                <a:sym typeface="Arial"/>
              </a:rPr>
              <a:t>hariç</a:t>
            </a:r>
            <a:r>
              <a:rPr lang="en-US" sz="1400" b="1" i="1" dirty="0">
                <a:solidFill>
                  <a:srgbClr val="C00000"/>
                </a:solidFill>
                <a:latin typeface="Arial"/>
                <a:ea typeface="Arial"/>
                <a:cs typeface="Arial"/>
                <a:sym typeface="Arial"/>
              </a:rPr>
              <a:t> </a:t>
            </a:r>
            <a:r>
              <a:rPr lang="en-US" sz="1400" b="1" i="1" dirty="0" err="1">
                <a:solidFill>
                  <a:srgbClr val="C00000"/>
                </a:solidFill>
                <a:latin typeface="Arial"/>
                <a:ea typeface="Arial"/>
                <a:cs typeface="Arial"/>
                <a:sym typeface="Arial"/>
              </a:rPr>
              <a:t>olmak</a:t>
            </a:r>
            <a:r>
              <a:rPr lang="en-US" sz="1400" b="1" i="1" dirty="0">
                <a:solidFill>
                  <a:srgbClr val="C00000"/>
                </a:solidFill>
                <a:latin typeface="Arial"/>
                <a:ea typeface="Arial"/>
                <a:cs typeface="Arial"/>
                <a:sym typeface="Arial"/>
              </a:rPr>
              <a:t> </a:t>
            </a:r>
            <a:r>
              <a:rPr lang="en-US" sz="1400" b="1" i="1" dirty="0" err="1">
                <a:solidFill>
                  <a:srgbClr val="C00000"/>
                </a:solidFill>
                <a:latin typeface="Arial"/>
                <a:ea typeface="Arial"/>
                <a:cs typeface="Arial"/>
                <a:sym typeface="Arial"/>
              </a:rPr>
              <a:t>üzere</a:t>
            </a:r>
            <a:r>
              <a:rPr lang="en-US" sz="1400" b="1" i="1" dirty="0">
                <a:solidFill>
                  <a:srgbClr val="C00000"/>
                </a:solidFill>
                <a:latin typeface="Arial"/>
                <a:ea typeface="Arial"/>
                <a:cs typeface="Arial"/>
                <a:sym typeface="Arial"/>
              </a:rPr>
              <a:t> E:0.05‘tir. </a:t>
            </a:r>
            <a:r>
              <a:rPr lang="en-US" sz="1400" b="1" i="1" dirty="0" err="1">
                <a:solidFill>
                  <a:srgbClr val="C00000"/>
                </a:solidFill>
                <a:latin typeface="Arial"/>
                <a:ea typeface="Arial"/>
                <a:cs typeface="Arial"/>
                <a:sym typeface="Arial"/>
              </a:rPr>
              <a:t>Yıkılıp</a:t>
            </a:r>
            <a:r>
              <a:rPr lang="en-US" sz="1400" b="1" i="1" dirty="0">
                <a:solidFill>
                  <a:srgbClr val="C00000"/>
                </a:solidFill>
                <a:latin typeface="Arial"/>
                <a:ea typeface="Arial"/>
                <a:cs typeface="Arial"/>
                <a:sym typeface="Arial"/>
              </a:rPr>
              <a:t> </a:t>
            </a:r>
            <a:r>
              <a:rPr lang="en-US" sz="1400" b="1" i="1" dirty="0" err="1">
                <a:solidFill>
                  <a:srgbClr val="C00000"/>
                </a:solidFill>
                <a:latin typeface="Arial"/>
                <a:ea typeface="Arial"/>
                <a:cs typeface="Arial"/>
                <a:sym typeface="Arial"/>
              </a:rPr>
              <a:t>yenilenecek</a:t>
            </a:r>
            <a:r>
              <a:rPr lang="en-US" sz="1400" b="1" i="1" dirty="0">
                <a:solidFill>
                  <a:srgbClr val="C00000"/>
                </a:solidFill>
                <a:latin typeface="Arial"/>
                <a:ea typeface="Arial"/>
                <a:cs typeface="Arial"/>
                <a:sym typeface="Arial"/>
              </a:rPr>
              <a:t> </a:t>
            </a:r>
            <a:r>
              <a:rPr lang="en-US" sz="1400" b="1" i="1" dirty="0" err="1">
                <a:solidFill>
                  <a:srgbClr val="C00000"/>
                </a:solidFill>
                <a:latin typeface="Arial"/>
                <a:ea typeface="Arial"/>
                <a:cs typeface="Arial"/>
                <a:sym typeface="Arial"/>
              </a:rPr>
              <a:t>yapıların</a:t>
            </a:r>
            <a:r>
              <a:rPr lang="en-US" sz="1400" b="1" i="1" dirty="0">
                <a:solidFill>
                  <a:srgbClr val="C00000"/>
                </a:solidFill>
                <a:latin typeface="Arial"/>
                <a:ea typeface="Arial"/>
                <a:cs typeface="Arial"/>
                <a:sym typeface="Arial"/>
              </a:rPr>
              <a:t> </a:t>
            </a:r>
            <a:r>
              <a:rPr lang="en-US" sz="1400" b="1" i="1" dirty="0" err="1">
                <a:solidFill>
                  <a:srgbClr val="C00000"/>
                </a:solidFill>
                <a:latin typeface="Arial"/>
                <a:ea typeface="Arial"/>
                <a:cs typeface="Arial"/>
                <a:sym typeface="Arial"/>
              </a:rPr>
              <a:t>yeniden</a:t>
            </a:r>
            <a:r>
              <a:rPr lang="en-US" sz="1400" b="1" i="1" dirty="0">
                <a:solidFill>
                  <a:srgbClr val="C00000"/>
                </a:solidFill>
                <a:latin typeface="Arial"/>
                <a:ea typeface="Arial"/>
                <a:cs typeface="Arial"/>
                <a:sym typeface="Arial"/>
              </a:rPr>
              <a:t> </a:t>
            </a:r>
            <a:r>
              <a:rPr lang="en-US" sz="1400" b="1" i="1" dirty="0" err="1">
                <a:solidFill>
                  <a:srgbClr val="C00000"/>
                </a:solidFill>
                <a:latin typeface="Arial"/>
                <a:ea typeface="Arial"/>
                <a:cs typeface="Arial"/>
                <a:sym typeface="Arial"/>
              </a:rPr>
              <a:t>yapılması</a:t>
            </a:r>
            <a:r>
              <a:rPr lang="en-US" sz="1400" b="1" i="1" dirty="0">
                <a:solidFill>
                  <a:srgbClr val="C00000"/>
                </a:solidFill>
                <a:latin typeface="Arial"/>
                <a:ea typeface="Arial"/>
                <a:cs typeface="Arial"/>
                <a:sym typeface="Arial"/>
              </a:rPr>
              <a:t> </a:t>
            </a:r>
            <a:r>
              <a:rPr lang="en-US" sz="1400" b="1" i="1" dirty="0" err="1">
                <a:solidFill>
                  <a:srgbClr val="C00000"/>
                </a:solidFill>
                <a:latin typeface="Arial"/>
                <a:ea typeface="Arial"/>
                <a:cs typeface="Arial"/>
                <a:sym typeface="Arial"/>
              </a:rPr>
              <a:t>sürecinde</a:t>
            </a:r>
            <a:r>
              <a:rPr lang="en-US" sz="1400" b="1" i="1" dirty="0">
                <a:solidFill>
                  <a:srgbClr val="C00000"/>
                </a:solidFill>
                <a:latin typeface="Arial"/>
                <a:ea typeface="Arial"/>
                <a:cs typeface="Arial"/>
                <a:sym typeface="Arial"/>
              </a:rPr>
              <a:t> E:0.05'i </a:t>
            </a:r>
            <a:r>
              <a:rPr lang="en-US" sz="1400" b="1" i="1" dirty="0" err="1">
                <a:solidFill>
                  <a:srgbClr val="C00000"/>
                </a:solidFill>
                <a:latin typeface="Arial"/>
                <a:ea typeface="Arial"/>
                <a:cs typeface="Arial"/>
                <a:sym typeface="Arial"/>
              </a:rPr>
              <a:t>geçemez</a:t>
            </a:r>
            <a:r>
              <a:rPr lang="en-US" sz="1400" b="1" i="1" dirty="0">
                <a:solidFill>
                  <a:srgbClr val="C00000"/>
                </a:solidFill>
                <a:latin typeface="Arial"/>
                <a:ea typeface="Arial"/>
                <a:cs typeface="Arial"/>
                <a:sym typeface="Arial"/>
              </a:rPr>
              <a:t>. </a:t>
            </a:r>
            <a:r>
              <a:rPr lang="en-US" sz="1400" b="1" i="1" dirty="0" err="1">
                <a:solidFill>
                  <a:srgbClr val="C00000"/>
                </a:solidFill>
                <a:latin typeface="Arial"/>
                <a:ea typeface="Arial"/>
                <a:cs typeface="Arial"/>
                <a:sym typeface="Arial"/>
              </a:rPr>
              <a:t>Yeni</a:t>
            </a:r>
            <a:r>
              <a:rPr lang="en-US" sz="1400" b="1" i="1" dirty="0">
                <a:solidFill>
                  <a:srgbClr val="C00000"/>
                </a:solidFill>
                <a:latin typeface="Arial"/>
                <a:ea typeface="Arial"/>
                <a:cs typeface="Arial"/>
                <a:sym typeface="Arial"/>
              </a:rPr>
              <a:t> </a:t>
            </a:r>
            <a:r>
              <a:rPr lang="en-US" sz="1400" b="1" i="1" dirty="0" err="1">
                <a:solidFill>
                  <a:srgbClr val="C00000"/>
                </a:solidFill>
                <a:latin typeface="Arial"/>
                <a:ea typeface="Arial"/>
                <a:cs typeface="Arial"/>
                <a:sym typeface="Arial"/>
              </a:rPr>
              <a:t>yapılacak</a:t>
            </a:r>
            <a:r>
              <a:rPr lang="en-US" sz="1400" b="1" i="1" dirty="0">
                <a:solidFill>
                  <a:srgbClr val="C00000"/>
                </a:solidFill>
                <a:latin typeface="Arial"/>
                <a:ea typeface="Arial"/>
                <a:cs typeface="Arial"/>
                <a:sym typeface="Arial"/>
              </a:rPr>
              <a:t> </a:t>
            </a:r>
            <a:r>
              <a:rPr lang="en-US" sz="1400" b="1" i="1" dirty="0" err="1">
                <a:solidFill>
                  <a:srgbClr val="C00000"/>
                </a:solidFill>
                <a:latin typeface="Arial"/>
                <a:ea typeface="Arial"/>
                <a:cs typeface="Arial"/>
                <a:sym typeface="Arial"/>
              </a:rPr>
              <a:t>yapılardan</a:t>
            </a:r>
            <a:r>
              <a:rPr lang="en-US" sz="1400" b="1" i="1" dirty="0">
                <a:solidFill>
                  <a:srgbClr val="C00000"/>
                </a:solidFill>
                <a:latin typeface="Arial"/>
                <a:ea typeface="Arial"/>
                <a:cs typeface="Arial"/>
                <a:sym typeface="Arial"/>
              </a:rPr>
              <a:t> Y1’in </a:t>
            </a:r>
            <a:r>
              <a:rPr lang="en-US" sz="1400" b="1" i="1" dirty="0" err="1">
                <a:solidFill>
                  <a:srgbClr val="C00000"/>
                </a:solidFill>
                <a:latin typeface="Arial"/>
                <a:ea typeface="Arial"/>
                <a:cs typeface="Arial"/>
                <a:sym typeface="Arial"/>
              </a:rPr>
              <a:t>Taban</a:t>
            </a:r>
            <a:r>
              <a:rPr lang="en-US" sz="1400" b="1" i="1" dirty="0">
                <a:solidFill>
                  <a:srgbClr val="C00000"/>
                </a:solidFill>
                <a:latin typeface="Arial"/>
                <a:ea typeface="Arial"/>
                <a:cs typeface="Arial"/>
                <a:sym typeface="Arial"/>
              </a:rPr>
              <a:t> Alanı:12.000m2’yi, Y2’nin </a:t>
            </a:r>
            <a:r>
              <a:rPr lang="en-US" sz="1400" b="1" i="1" dirty="0" err="1">
                <a:solidFill>
                  <a:srgbClr val="C00000"/>
                </a:solidFill>
                <a:latin typeface="Arial"/>
                <a:ea typeface="Arial"/>
                <a:cs typeface="Arial"/>
                <a:sym typeface="Arial"/>
              </a:rPr>
              <a:t>Taban</a:t>
            </a:r>
            <a:r>
              <a:rPr lang="en-US" sz="1400" b="1" i="1" dirty="0">
                <a:solidFill>
                  <a:srgbClr val="C00000"/>
                </a:solidFill>
                <a:latin typeface="Arial"/>
                <a:ea typeface="Arial"/>
                <a:cs typeface="Arial"/>
                <a:sym typeface="Arial"/>
              </a:rPr>
              <a:t> Alanı:6000m2’yi </a:t>
            </a:r>
            <a:r>
              <a:rPr lang="en-US" sz="1400" b="1" i="1" dirty="0" err="1">
                <a:solidFill>
                  <a:srgbClr val="C00000"/>
                </a:solidFill>
                <a:latin typeface="Arial"/>
                <a:ea typeface="Arial"/>
                <a:cs typeface="Arial"/>
                <a:sym typeface="Arial"/>
              </a:rPr>
              <a:t>geçemez</a:t>
            </a:r>
            <a:r>
              <a:rPr lang="en-US" sz="1400" b="1" i="1" dirty="0">
                <a:solidFill>
                  <a:srgbClr val="C00000"/>
                </a:solidFill>
                <a:latin typeface="Arial"/>
                <a:ea typeface="Arial"/>
                <a:cs typeface="Arial"/>
                <a:sym typeface="Arial"/>
              </a:rPr>
              <a:t>.</a:t>
            </a:r>
            <a:r>
              <a:rPr lang="en-US" sz="1400" b="1" dirty="0">
                <a:solidFill>
                  <a:srgbClr val="C00000"/>
                </a:solidFill>
                <a:latin typeface="Arial"/>
                <a:ea typeface="Arial"/>
                <a:cs typeface="Arial"/>
                <a:sym typeface="Arial"/>
              </a:rPr>
              <a:t>” </a:t>
            </a:r>
            <a:r>
              <a:rPr lang="en-US" sz="1400" b="1" dirty="0" err="1">
                <a:solidFill>
                  <a:srgbClr val="C00000"/>
                </a:solidFill>
                <a:latin typeface="Arial"/>
                <a:ea typeface="Arial"/>
                <a:cs typeface="Arial"/>
                <a:sym typeface="Arial"/>
              </a:rPr>
              <a:t>şeklinde</a:t>
            </a:r>
            <a:r>
              <a:rPr lang="en-US" sz="1400" b="1" dirty="0">
                <a:solidFill>
                  <a:srgbClr val="C00000"/>
                </a:solidFill>
                <a:latin typeface="Arial"/>
                <a:ea typeface="Arial"/>
                <a:cs typeface="Arial"/>
                <a:sym typeface="Arial"/>
              </a:rPr>
              <a:t> plan </a:t>
            </a:r>
            <a:r>
              <a:rPr lang="en-US" sz="1400" b="1" dirty="0" err="1">
                <a:solidFill>
                  <a:srgbClr val="C00000"/>
                </a:solidFill>
                <a:latin typeface="Arial"/>
                <a:ea typeface="Arial"/>
                <a:cs typeface="Arial"/>
                <a:sym typeface="Arial"/>
              </a:rPr>
              <a:t>notu</a:t>
            </a:r>
            <a:r>
              <a:rPr lang="en-US" sz="1400" b="1" dirty="0">
                <a:solidFill>
                  <a:srgbClr val="C00000"/>
                </a:solidFill>
                <a:latin typeface="Arial"/>
                <a:ea typeface="Arial"/>
                <a:cs typeface="Arial"/>
                <a:sym typeface="Arial"/>
              </a:rPr>
              <a:t> </a:t>
            </a:r>
            <a:r>
              <a:rPr lang="en-US" sz="1400" b="1" dirty="0" err="1">
                <a:solidFill>
                  <a:srgbClr val="C00000"/>
                </a:solidFill>
                <a:latin typeface="Arial"/>
                <a:ea typeface="Arial"/>
                <a:cs typeface="Arial"/>
                <a:sym typeface="Arial"/>
              </a:rPr>
              <a:t>eklenmiştir</a:t>
            </a:r>
            <a:r>
              <a:rPr lang="en-US" sz="1400" b="1" dirty="0">
                <a:solidFill>
                  <a:srgbClr val="C00000"/>
                </a:solidFill>
                <a:latin typeface="Arial"/>
                <a:ea typeface="Arial"/>
                <a:cs typeface="Arial"/>
                <a:sym typeface="Arial"/>
              </a:rPr>
              <a:t>. (Plan </a:t>
            </a:r>
            <a:r>
              <a:rPr lang="en-US" sz="1400" b="1" dirty="0" err="1">
                <a:solidFill>
                  <a:srgbClr val="C00000"/>
                </a:solidFill>
                <a:latin typeface="Arial"/>
                <a:ea typeface="Arial"/>
                <a:cs typeface="Arial"/>
                <a:sym typeface="Arial"/>
              </a:rPr>
              <a:t>Notu</a:t>
            </a:r>
            <a:r>
              <a:rPr lang="en-US" sz="1400" b="1" dirty="0">
                <a:solidFill>
                  <a:srgbClr val="C00000"/>
                </a:solidFill>
                <a:latin typeface="Arial"/>
                <a:ea typeface="Arial"/>
                <a:cs typeface="Arial"/>
                <a:sym typeface="Arial"/>
              </a:rPr>
              <a:t> 3</a:t>
            </a:r>
            <a:endParaRPr lang="tr-TR" sz="1400" dirty="0"/>
          </a:p>
        </p:txBody>
      </p:sp>
      <p:sp>
        <p:nvSpPr>
          <p:cNvPr id="10" name="Google Shape;272;p13"/>
          <p:cNvSpPr txBox="1"/>
          <p:nvPr/>
        </p:nvSpPr>
        <p:spPr>
          <a:xfrm>
            <a:off x="1219200" y="5684000"/>
            <a:ext cx="10435720" cy="1082131"/>
          </a:xfrm>
          <a:prstGeom prst="rect">
            <a:avLst/>
          </a:prstGeom>
          <a:noFill/>
          <a:ln>
            <a:noFill/>
          </a:ln>
        </p:spPr>
        <p:txBody>
          <a:bodyPr spcFirstLastPara="1" wrap="square" lIns="0" tIns="12225" rIns="0" bIns="0" anchor="t" anchorCtr="0">
            <a:noAutofit/>
          </a:bodyPr>
          <a:lstStyle/>
          <a:p>
            <a:pPr marL="0" marR="0" lvl="0" indent="0" algn="l" rtl="0">
              <a:lnSpc>
                <a:spcPct val="93000"/>
              </a:lnSpc>
              <a:spcBef>
                <a:spcPts val="0"/>
              </a:spcBef>
              <a:spcAft>
                <a:spcPts val="0"/>
              </a:spcAft>
              <a:buClr>
                <a:srgbClr val="C00000"/>
              </a:buClr>
              <a:buSzPts val="1400"/>
              <a:buFont typeface="Arial"/>
              <a:buNone/>
            </a:pPr>
            <a:r>
              <a:rPr lang="en-US" sz="1400" b="1" i="0" u="none" dirty="0" err="1">
                <a:solidFill>
                  <a:srgbClr val="C00000"/>
                </a:solidFill>
                <a:latin typeface="Arial"/>
                <a:ea typeface="Arial"/>
                <a:cs typeface="Arial"/>
                <a:sym typeface="Arial"/>
              </a:rPr>
              <a:t>Ekolojik</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nitelik</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olarak</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değerlendirildiğinde</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hassas</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yüksek</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ve</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ekolojik</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niteliği</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arttırılacak</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alanlar</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olarak</a:t>
            </a:r>
            <a:r>
              <a:rPr lang="en-US" sz="1400" b="1" i="0" u="none" dirty="0">
                <a:solidFill>
                  <a:srgbClr val="C00000"/>
                </a:solidFill>
                <a:latin typeface="Arial"/>
                <a:ea typeface="Arial"/>
                <a:cs typeface="Arial"/>
                <a:sym typeface="Arial"/>
              </a:rPr>
              <a:t> 3 </a:t>
            </a:r>
            <a:r>
              <a:rPr lang="en-US" sz="1400" b="1" i="0" u="none" dirty="0" err="1">
                <a:solidFill>
                  <a:srgbClr val="C00000"/>
                </a:solidFill>
                <a:latin typeface="Arial"/>
                <a:ea typeface="Arial"/>
                <a:cs typeface="Arial"/>
                <a:sym typeface="Arial"/>
              </a:rPr>
              <a:t>ana</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başlıkta</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değerlendirilmiş</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ve</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sınırları</a:t>
            </a:r>
            <a:r>
              <a:rPr lang="en-US" sz="1400" b="1" i="0" u="none" dirty="0">
                <a:solidFill>
                  <a:srgbClr val="C00000"/>
                </a:solidFill>
                <a:latin typeface="Arial"/>
                <a:ea typeface="Arial"/>
                <a:cs typeface="Arial"/>
                <a:sym typeface="Arial"/>
              </a:rPr>
              <a:t> </a:t>
            </a:r>
            <a:r>
              <a:rPr lang="en-US" sz="1400" b="1" i="0" u="none" dirty="0" err="1">
                <a:solidFill>
                  <a:srgbClr val="C00000"/>
                </a:solidFill>
                <a:latin typeface="Arial"/>
                <a:ea typeface="Arial"/>
                <a:cs typeface="Arial"/>
                <a:sym typeface="Arial"/>
              </a:rPr>
              <a:t>belirlenmiştir</a:t>
            </a:r>
            <a:r>
              <a:rPr lang="en-US" sz="1400" b="1" i="0" u="none" dirty="0">
                <a:solidFill>
                  <a:srgbClr val="C00000"/>
                </a:solidFill>
                <a:latin typeface="Arial"/>
                <a:ea typeface="Arial"/>
                <a:cs typeface="Arial"/>
                <a:sym typeface="Arial"/>
              </a:rPr>
              <a:t>.</a:t>
            </a:r>
            <a:endParaRPr sz="1400" dirty="0"/>
          </a:p>
          <a:p>
            <a:pPr marL="0" marR="0" lvl="0" indent="0" algn="l" rtl="0">
              <a:lnSpc>
                <a:spcPct val="93000"/>
              </a:lnSpc>
              <a:spcBef>
                <a:spcPts val="1400"/>
              </a:spcBef>
              <a:spcAft>
                <a:spcPts val="0"/>
              </a:spcAft>
              <a:buClr>
                <a:srgbClr val="FFFFFF"/>
              </a:buClr>
              <a:buSzPts val="1400"/>
              <a:buFont typeface="Arial"/>
              <a:buNone/>
            </a:pPr>
            <a:endParaRPr sz="1400" b="1" i="0" u="none" dirty="0">
              <a:solidFill>
                <a:srgbClr val="C00000"/>
              </a:solidFill>
              <a:latin typeface="Arial"/>
              <a:ea typeface="Arial"/>
              <a:cs typeface="Arial"/>
              <a:sym typeface="Arial"/>
            </a:endParaRPr>
          </a:p>
          <a:p>
            <a:pPr marL="0" marR="0" lvl="0" indent="0" algn="l" rtl="0">
              <a:lnSpc>
                <a:spcPct val="100000"/>
              </a:lnSpc>
              <a:spcBef>
                <a:spcPts val="1400"/>
              </a:spcBef>
              <a:spcAft>
                <a:spcPts val="0"/>
              </a:spcAft>
              <a:buNone/>
            </a:pPr>
            <a:endParaRPr sz="1400" b="1" i="0" u="none" dirty="0">
              <a:solidFill>
                <a:srgbClr val="C00000"/>
              </a:solidFill>
              <a:latin typeface="Arial"/>
              <a:ea typeface="Arial"/>
              <a:cs typeface="Arial"/>
              <a:sym typeface="Arial"/>
            </a:endParaRPr>
          </a:p>
        </p:txBody>
      </p:sp>
    </p:spTree>
    <p:extLst>
      <p:ext uri="{BB962C8B-B14F-4D97-AF65-F5344CB8AC3E}">
        <p14:creationId xmlns:p14="http://schemas.microsoft.com/office/powerpoint/2010/main" val="3967792649"/>
      </p:ext>
    </p:extLst>
  </p:cSld>
  <p:clrMapOvr>
    <a:masterClrMapping/>
  </p:clrMapOvr>
  <p:transition spd="slow">
    <p:push dir="u"/>
  </p:transition>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TM10001105[[fn=Kırpma]]</Template>
  <TotalTime>361</TotalTime>
  <Words>3787</Words>
  <Application>Microsoft Office PowerPoint</Application>
  <PresentationFormat>Geniş ekran</PresentationFormat>
  <Paragraphs>169</Paragraphs>
  <Slides>25</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25</vt:i4>
      </vt:variant>
    </vt:vector>
  </HeadingPairs>
  <TitlesOfParts>
    <vt:vector size="33" baseType="lpstr">
      <vt:lpstr>Adobe Gothic Std B</vt:lpstr>
      <vt:lpstr>Arial</vt:lpstr>
      <vt:lpstr>Franklin Gothic Book</vt:lpstr>
      <vt:lpstr>Times New Roman</vt:lpstr>
      <vt:lpstr>Times New Roman TUR</vt:lpstr>
      <vt:lpstr>Trebuchet MS</vt:lpstr>
      <vt:lpstr>Verdana</vt:lpstr>
      <vt:lpstr>Crop</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SilentAll Team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SDR</dc:creator>
  <cp:lastModifiedBy>maden mo</cp:lastModifiedBy>
  <cp:revision>57</cp:revision>
  <dcterms:created xsi:type="dcterms:W3CDTF">2020-10-23T04:39:59Z</dcterms:created>
  <dcterms:modified xsi:type="dcterms:W3CDTF">2020-12-22T11:04:49Z</dcterms:modified>
</cp:coreProperties>
</file>